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sldIdLst>
    <p:sldId id="263" r:id="rId2"/>
    <p:sldId id="270" r:id="rId3"/>
    <p:sldId id="264" r:id="rId4"/>
    <p:sldId id="265" r:id="rId5"/>
    <p:sldId id="266" r:id="rId6"/>
    <p:sldId id="268" r:id="rId7"/>
    <p:sldId id="269" r:id="rId8"/>
    <p:sldId id="267" r:id="rId9"/>
    <p:sldId id="271" r:id="rId10"/>
    <p:sldId id="272" r:id="rId11"/>
    <p:sldId id="273" r:id="rId12"/>
    <p:sldId id="274" r:id="rId13"/>
    <p:sldId id="275" r:id="rId14"/>
    <p:sldId id="276" r:id="rId15"/>
    <p:sldId id="278" r:id="rId16"/>
    <p:sldId id="277" r:id="rId17"/>
    <p:sldId id="279" r:id="rId18"/>
    <p:sldId id="280" r:id="rId19"/>
    <p:sldId id="282" r:id="rId20"/>
    <p:sldId id="283" r:id="rId21"/>
    <p:sldId id="284" r:id="rId22"/>
    <p:sldId id="285" r:id="rId23"/>
    <p:sldId id="281" r:id="rId24"/>
    <p:sldId id="287" r:id="rId25"/>
    <p:sldId id="288"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cardo di marco" initials="rdm" lastIdx="1" clrIdx="0">
    <p:extLst>
      <p:ext uri="{19B8F6BF-5375-455C-9EA6-DF929625EA0E}">
        <p15:presenceInfo xmlns:p15="http://schemas.microsoft.com/office/powerpoint/2012/main" userId="5bc2f121f2b6788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ECE8"/>
    <a:srgbClr val="E080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3599" autoAdjust="0"/>
  </p:normalViewPr>
  <p:slideViewPr>
    <p:cSldViewPr snapToGrid="0">
      <p:cViewPr varScale="1">
        <p:scale>
          <a:sx n="70" d="100"/>
          <a:sy n="70" d="100"/>
        </p:scale>
        <p:origin x="738" y="5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50878-071C-47E7-B6E4-B173519A3399}" type="datetimeFigureOut">
              <a:rPr lang="it-IT" smtClean="0"/>
              <a:pPr/>
              <a:t>14/06/2022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51997-847C-4A9C-8656-987B3BB429C2}" type="slidenum">
              <a:rPr lang="it-IT" smtClean="0"/>
              <a:pPr/>
              <a:t>‹N›</a:t>
            </a:fld>
            <a:endParaRPr lang="it-IT"/>
          </a:p>
        </p:txBody>
      </p:sp>
    </p:spTree>
    <p:extLst>
      <p:ext uri="{BB962C8B-B14F-4D97-AF65-F5344CB8AC3E}">
        <p14:creationId xmlns:p14="http://schemas.microsoft.com/office/powerpoint/2010/main" val="337946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1FC8F11B-13C9-44E5-9BA2-77D7D608B8E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06FC33E-0B85-4D46-9966-8436EDADD6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274B4DFA-99A8-4C55-94CF-94A62B34B9FC}"/>
              </a:ext>
            </a:extLst>
          </p:cNvPr>
          <p:cNvSpPr>
            <a:spLocks noGrp="1"/>
          </p:cNvSpPr>
          <p:nvPr>
            <p:ph type="dt" sz="half" idx="10"/>
          </p:nvPr>
        </p:nvSpPr>
        <p:spPr/>
        <p:txBody>
          <a:bodyPr/>
          <a:lstStyle/>
          <a:p>
            <a:fld id="{D6F46B90-B0C1-4E35-94A9-59E200289560}" type="datetime1">
              <a:rPr lang="it-IT" smtClean="0"/>
              <a:pPr/>
              <a:t>14/06/2022</a:t>
            </a:fld>
            <a:endParaRPr lang="it-IT"/>
          </a:p>
        </p:txBody>
      </p:sp>
      <p:sp>
        <p:nvSpPr>
          <p:cNvPr id="5" name="Segnaposto piè di pagina 4">
            <a:extLst>
              <a:ext uri="{FF2B5EF4-FFF2-40B4-BE49-F238E27FC236}">
                <a16:creationId xmlns:a16="http://schemas.microsoft.com/office/drawing/2014/main" xmlns="" id="{CF062715-8626-4C28-A075-27F7AC5FBB8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7293E1F-109B-42A9-AD34-72DCD2A45405}"/>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02663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1D5D8BF-8E27-40E2-9D74-14DCD0354C8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FD407E5A-0D1C-4B00-A4CC-1B3F37F78DDE}"/>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0DAD383A-AD84-42CB-8602-E8A24AB71F44}"/>
              </a:ext>
            </a:extLst>
          </p:cNvPr>
          <p:cNvSpPr>
            <a:spLocks noGrp="1"/>
          </p:cNvSpPr>
          <p:nvPr>
            <p:ph type="dt" sz="half" idx="10"/>
          </p:nvPr>
        </p:nvSpPr>
        <p:spPr/>
        <p:txBody>
          <a:bodyPr/>
          <a:lstStyle/>
          <a:p>
            <a:fld id="{D8264E05-3496-4776-B607-C7E8CC9A75A5}" type="datetime1">
              <a:rPr lang="it-IT" smtClean="0"/>
              <a:pPr/>
              <a:t>14/06/2022</a:t>
            </a:fld>
            <a:endParaRPr lang="it-IT"/>
          </a:p>
        </p:txBody>
      </p:sp>
      <p:sp>
        <p:nvSpPr>
          <p:cNvPr id="5" name="Segnaposto piè di pagina 4">
            <a:extLst>
              <a:ext uri="{FF2B5EF4-FFF2-40B4-BE49-F238E27FC236}">
                <a16:creationId xmlns:a16="http://schemas.microsoft.com/office/drawing/2014/main" xmlns="" id="{3C5E6035-7788-4EEB-A61F-37ED27C899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55B87A56-CF34-43AD-BD5B-D2A48A6B2CFC}"/>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776023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A63B7FF7-70A6-4A0D-AC82-D23B8E82FCD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390E34C1-26C1-421A-8DAF-59E33B7C9FA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4425875-F45F-4441-95D1-DFC254CCDF21}"/>
              </a:ext>
            </a:extLst>
          </p:cNvPr>
          <p:cNvSpPr>
            <a:spLocks noGrp="1"/>
          </p:cNvSpPr>
          <p:nvPr>
            <p:ph type="dt" sz="half" idx="10"/>
          </p:nvPr>
        </p:nvSpPr>
        <p:spPr/>
        <p:txBody>
          <a:bodyPr/>
          <a:lstStyle/>
          <a:p>
            <a:fld id="{83001D92-9E7A-4D43-9D10-77262061CDD0}" type="datetime1">
              <a:rPr lang="it-IT" smtClean="0"/>
              <a:pPr/>
              <a:t>14/06/2022</a:t>
            </a:fld>
            <a:endParaRPr lang="it-IT"/>
          </a:p>
        </p:txBody>
      </p:sp>
      <p:sp>
        <p:nvSpPr>
          <p:cNvPr id="5" name="Segnaposto piè di pagina 4">
            <a:extLst>
              <a:ext uri="{FF2B5EF4-FFF2-40B4-BE49-F238E27FC236}">
                <a16:creationId xmlns:a16="http://schemas.microsoft.com/office/drawing/2014/main" xmlns="" id="{FAA4377C-9C55-4F12-BB9C-777E4B64210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B521FFD4-3040-4CD6-B98F-4A44C7DDD92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42587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745394-050B-42F6-955A-2A0F5011421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A532A3-3F24-4227-979D-2D0575AF6223}"/>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E8AA17CD-2B25-4451-A119-BE0C152D1D30}"/>
              </a:ext>
            </a:extLst>
          </p:cNvPr>
          <p:cNvSpPr>
            <a:spLocks noGrp="1"/>
          </p:cNvSpPr>
          <p:nvPr>
            <p:ph type="dt" sz="half" idx="10"/>
          </p:nvPr>
        </p:nvSpPr>
        <p:spPr/>
        <p:txBody>
          <a:bodyPr/>
          <a:lstStyle/>
          <a:p>
            <a:fld id="{F62CF2A8-76A4-49EE-B249-87E15992AE70}" type="datetime1">
              <a:rPr lang="it-IT" smtClean="0"/>
              <a:pPr/>
              <a:t>14/06/2022</a:t>
            </a:fld>
            <a:endParaRPr lang="it-IT"/>
          </a:p>
        </p:txBody>
      </p:sp>
      <p:sp>
        <p:nvSpPr>
          <p:cNvPr id="5" name="Segnaposto piè di pagina 4">
            <a:extLst>
              <a:ext uri="{FF2B5EF4-FFF2-40B4-BE49-F238E27FC236}">
                <a16:creationId xmlns:a16="http://schemas.microsoft.com/office/drawing/2014/main" xmlns="" id="{388EA960-E00E-479B-8396-FAB1D39EF9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1DFF6E6A-E94B-4704-8C70-EFCAABA401A1}"/>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223845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D59A49C-6E18-4336-9182-D2AFF3D1E00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FCAAE6E8-2271-4CCB-A171-965A8B6256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0EF9ED2A-8882-43E2-9290-DE50E2390918}"/>
              </a:ext>
            </a:extLst>
          </p:cNvPr>
          <p:cNvSpPr>
            <a:spLocks noGrp="1"/>
          </p:cNvSpPr>
          <p:nvPr>
            <p:ph type="dt" sz="half" idx="10"/>
          </p:nvPr>
        </p:nvSpPr>
        <p:spPr/>
        <p:txBody>
          <a:bodyPr/>
          <a:lstStyle/>
          <a:p>
            <a:fld id="{D409BAD9-DAB6-44D0-8E74-06DF3629ACC2}" type="datetime1">
              <a:rPr lang="it-IT" smtClean="0"/>
              <a:pPr/>
              <a:t>14/06/2022</a:t>
            </a:fld>
            <a:endParaRPr lang="it-IT"/>
          </a:p>
        </p:txBody>
      </p:sp>
      <p:sp>
        <p:nvSpPr>
          <p:cNvPr id="5" name="Segnaposto piè di pagina 4">
            <a:extLst>
              <a:ext uri="{FF2B5EF4-FFF2-40B4-BE49-F238E27FC236}">
                <a16:creationId xmlns:a16="http://schemas.microsoft.com/office/drawing/2014/main" xmlns="" id="{268EF66C-6935-4FBD-9C80-1A556ED7A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05AA71B-D4C4-414A-A57D-9670C10C06B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4413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C64E77C-7477-4935-AB53-83C5DC88F45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EF554ACF-6889-45E5-AF55-149F64A95BE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D39A4303-EF24-420E-8DFF-680265F67C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052852B7-2E2C-4863-A833-31E484A4FDE6}"/>
              </a:ext>
            </a:extLst>
          </p:cNvPr>
          <p:cNvSpPr>
            <a:spLocks noGrp="1"/>
          </p:cNvSpPr>
          <p:nvPr>
            <p:ph type="dt" sz="half" idx="10"/>
          </p:nvPr>
        </p:nvSpPr>
        <p:spPr/>
        <p:txBody>
          <a:bodyPr/>
          <a:lstStyle/>
          <a:p>
            <a:fld id="{02E3BF37-682F-44BF-B713-B551432B5D2A}" type="datetime1">
              <a:rPr lang="it-IT" smtClean="0"/>
              <a:pPr/>
              <a:t>14/06/2022</a:t>
            </a:fld>
            <a:endParaRPr lang="it-IT"/>
          </a:p>
        </p:txBody>
      </p:sp>
      <p:sp>
        <p:nvSpPr>
          <p:cNvPr id="6" name="Segnaposto piè di pagina 5">
            <a:extLst>
              <a:ext uri="{FF2B5EF4-FFF2-40B4-BE49-F238E27FC236}">
                <a16:creationId xmlns:a16="http://schemas.microsoft.com/office/drawing/2014/main" xmlns="" id="{440E4D99-11D8-40F2-9321-B0EEE767C63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5E8767E9-CBFE-42C1-B90C-762C3B7C52C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06180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BAE119-1245-4E21-B882-1654BD9F7BA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75DE014-C1EB-4800-88D5-50E1317B3F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D72B833-00DE-4F44-9C51-8F4F05BD85F3}"/>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3B8963A-562A-4DF1-B0B1-A58E086EC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648B8F-7852-471A-89E4-8F188B8F59F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E95907AD-B0EE-4DDE-90AF-74436A89E6CF}"/>
              </a:ext>
            </a:extLst>
          </p:cNvPr>
          <p:cNvSpPr>
            <a:spLocks noGrp="1"/>
          </p:cNvSpPr>
          <p:nvPr>
            <p:ph type="dt" sz="half" idx="10"/>
          </p:nvPr>
        </p:nvSpPr>
        <p:spPr/>
        <p:txBody>
          <a:bodyPr/>
          <a:lstStyle/>
          <a:p>
            <a:fld id="{219D108E-1D37-42E5-9B3D-3DA8467E92CE}" type="datetime1">
              <a:rPr lang="it-IT" smtClean="0"/>
              <a:pPr/>
              <a:t>14/06/2022</a:t>
            </a:fld>
            <a:endParaRPr lang="it-IT"/>
          </a:p>
        </p:txBody>
      </p:sp>
      <p:sp>
        <p:nvSpPr>
          <p:cNvPr id="8" name="Segnaposto piè di pagina 7">
            <a:extLst>
              <a:ext uri="{FF2B5EF4-FFF2-40B4-BE49-F238E27FC236}">
                <a16:creationId xmlns:a16="http://schemas.microsoft.com/office/drawing/2014/main" xmlns="" id="{21B778B8-4912-434A-88FF-6C40B0A829E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D8C62EC-74F5-4B7B-845E-A8AE5CF618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399239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276DCC8-238E-4D30-AC52-67EBB5FD67FC}"/>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C2A3D5C3-5ED7-4F38-A845-98526BA04568}"/>
              </a:ext>
            </a:extLst>
          </p:cNvPr>
          <p:cNvSpPr>
            <a:spLocks noGrp="1"/>
          </p:cNvSpPr>
          <p:nvPr>
            <p:ph type="dt" sz="half" idx="10"/>
          </p:nvPr>
        </p:nvSpPr>
        <p:spPr/>
        <p:txBody>
          <a:bodyPr/>
          <a:lstStyle/>
          <a:p>
            <a:fld id="{DAF511E8-7DE7-4195-97AA-D9E06E8341B5}" type="datetime1">
              <a:rPr lang="it-IT" smtClean="0"/>
              <a:pPr/>
              <a:t>14/06/2022</a:t>
            </a:fld>
            <a:endParaRPr lang="it-IT"/>
          </a:p>
        </p:txBody>
      </p:sp>
      <p:sp>
        <p:nvSpPr>
          <p:cNvPr id="4" name="Segnaposto piè di pagina 3">
            <a:extLst>
              <a:ext uri="{FF2B5EF4-FFF2-40B4-BE49-F238E27FC236}">
                <a16:creationId xmlns:a16="http://schemas.microsoft.com/office/drawing/2014/main" xmlns="" id="{A28CBE33-B40D-4802-A5B0-196263EF3B8D}"/>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8865867-B975-4BFB-93E0-DD65890C415D}"/>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030613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BB6ECBF3-96CA-43BA-A471-1C23C7811A93}"/>
              </a:ext>
            </a:extLst>
          </p:cNvPr>
          <p:cNvSpPr>
            <a:spLocks noGrp="1"/>
          </p:cNvSpPr>
          <p:nvPr>
            <p:ph type="dt" sz="half" idx="10"/>
          </p:nvPr>
        </p:nvSpPr>
        <p:spPr/>
        <p:txBody>
          <a:bodyPr/>
          <a:lstStyle/>
          <a:p>
            <a:fld id="{253EF2CE-E826-44E6-BC32-2774DAC7B31A}" type="datetime1">
              <a:rPr lang="it-IT" smtClean="0"/>
              <a:pPr/>
              <a:t>14/06/2022</a:t>
            </a:fld>
            <a:endParaRPr lang="it-IT"/>
          </a:p>
        </p:txBody>
      </p:sp>
      <p:sp>
        <p:nvSpPr>
          <p:cNvPr id="3" name="Segnaposto piè di pagina 2">
            <a:extLst>
              <a:ext uri="{FF2B5EF4-FFF2-40B4-BE49-F238E27FC236}">
                <a16:creationId xmlns:a16="http://schemas.microsoft.com/office/drawing/2014/main" xmlns="" id="{D6C626DC-1C65-468B-A29F-A20EC93AAE16}"/>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DE4A115F-E6C1-4A75-A89D-0FC8BA895B62}"/>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418489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FA1F320-6A77-4396-A393-701CCD660B3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DD295D14-0421-4A27-A439-40AE0155D1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7BE010B9-D07C-4F72-AC6E-E02F936D0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EE50A248-F39E-4413-B577-13DE46879447}"/>
              </a:ext>
            </a:extLst>
          </p:cNvPr>
          <p:cNvSpPr>
            <a:spLocks noGrp="1"/>
          </p:cNvSpPr>
          <p:nvPr>
            <p:ph type="dt" sz="half" idx="10"/>
          </p:nvPr>
        </p:nvSpPr>
        <p:spPr/>
        <p:txBody>
          <a:bodyPr/>
          <a:lstStyle/>
          <a:p>
            <a:fld id="{63493EE5-5FC0-4E16-9D56-442EF9888812}" type="datetime1">
              <a:rPr lang="it-IT" smtClean="0"/>
              <a:pPr/>
              <a:t>14/06/2022</a:t>
            </a:fld>
            <a:endParaRPr lang="it-IT"/>
          </a:p>
        </p:txBody>
      </p:sp>
      <p:sp>
        <p:nvSpPr>
          <p:cNvPr id="6" name="Segnaposto piè di pagina 5">
            <a:extLst>
              <a:ext uri="{FF2B5EF4-FFF2-40B4-BE49-F238E27FC236}">
                <a16:creationId xmlns:a16="http://schemas.microsoft.com/office/drawing/2014/main" xmlns="" id="{96ECDD6E-FA29-46C3-B231-55462FC8099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1E5E37B-8C9C-4742-B328-AE66F24D7E64}"/>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164874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7F9C0B5-A746-4EFE-BD46-1AD548B6205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0C865A54-8D07-4B58-AD88-541B40955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62DA38D7-30EB-4708-98EA-DCCFFD0F8D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EB5862E-D824-49D2-9BD2-BBB655E1FCEE}"/>
              </a:ext>
            </a:extLst>
          </p:cNvPr>
          <p:cNvSpPr>
            <a:spLocks noGrp="1"/>
          </p:cNvSpPr>
          <p:nvPr>
            <p:ph type="dt" sz="half" idx="10"/>
          </p:nvPr>
        </p:nvSpPr>
        <p:spPr/>
        <p:txBody>
          <a:bodyPr/>
          <a:lstStyle/>
          <a:p>
            <a:fld id="{21D9A4E3-95CE-460A-B75B-55B6A73FAFD0}" type="datetime1">
              <a:rPr lang="it-IT" smtClean="0"/>
              <a:pPr/>
              <a:t>14/06/2022</a:t>
            </a:fld>
            <a:endParaRPr lang="it-IT"/>
          </a:p>
        </p:txBody>
      </p:sp>
      <p:sp>
        <p:nvSpPr>
          <p:cNvPr id="6" name="Segnaposto piè di pagina 5">
            <a:extLst>
              <a:ext uri="{FF2B5EF4-FFF2-40B4-BE49-F238E27FC236}">
                <a16:creationId xmlns:a16="http://schemas.microsoft.com/office/drawing/2014/main" xmlns="" id="{645CED4E-AB8A-41BF-A7B0-DF07D272009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CFDF0314-595F-451A-8D2E-2FA33311DBCA}"/>
              </a:ext>
            </a:extLst>
          </p:cNvPr>
          <p:cNvSpPr>
            <a:spLocks noGrp="1"/>
          </p:cNvSpPr>
          <p:nvPr>
            <p:ph type="sldNum" sz="quarter" idx="12"/>
          </p:nvPr>
        </p:nvSpPr>
        <p:spPr/>
        <p:txBody>
          <a:bodyPr/>
          <a:lstStyle/>
          <a:p>
            <a:fld id="{C12E0392-2C6A-42C2-AFA3-30C85ACD819A}" type="slidenum">
              <a:rPr lang="it-IT" smtClean="0"/>
              <a:pPr/>
              <a:t>‹N›</a:t>
            </a:fld>
            <a:endParaRPr lang="it-IT"/>
          </a:p>
        </p:txBody>
      </p:sp>
    </p:spTree>
    <p:extLst>
      <p:ext uri="{BB962C8B-B14F-4D97-AF65-F5344CB8AC3E}">
        <p14:creationId xmlns:p14="http://schemas.microsoft.com/office/powerpoint/2010/main" val="14632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E24BD92A-76FD-46FB-AD60-B41C5D07D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0428BED-FAF4-44E5-8AA0-2F6AA5624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D67EFE1B-BE5D-4953-9233-396AD5B9A7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0CD881-02F7-4F52-AB65-E3B165BBB37B}" type="datetime1">
              <a:rPr lang="it-IT" smtClean="0"/>
              <a:pPr/>
              <a:t>14/06/2022</a:t>
            </a:fld>
            <a:endParaRPr lang="it-IT"/>
          </a:p>
        </p:txBody>
      </p:sp>
      <p:sp>
        <p:nvSpPr>
          <p:cNvPr id="5" name="Segnaposto piè di pagina 4">
            <a:extLst>
              <a:ext uri="{FF2B5EF4-FFF2-40B4-BE49-F238E27FC236}">
                <a16:creationId xmlns:a16="http://schemas.microsoft.com/office/drawing/2014/main" xmlns="" id="{718958E4-9818-4174-BAC7-EC91489CC4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FB43CD6A-B506-43EB-94EC-F2EF0E6CF6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0392-2C6A-42C2-AFA3-30C85ACD819A}" type="slidenum">
              <a:rPr lang="it-IT" smtClean="0"/>
              <a:pPr/>
              <a:t>‹N›</a:t>
            </a:fld>
            <a:endParaRPr lang="it-IT"/>
          </a:p>
        </p:txBody>
      </p:sp>
    </p:spTree>
    <p:extLst>
      <p:ext uri="{BB962C8B-B14F-4D97-AF65-F5344CB8AC3E}">
        <p14:creationId xmlns:p14="http://schemas.microsoft.com/office/powerpoint/2010/main" val="309666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142335"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Taking the Initiative </a:t>
            </a:r>
          </a:p>
          <a:p>
            <a:pPr algn="ctr"/>
            <a:endParaRPr lang="en-GB" sz="1600" b="1" dirty="0"/>
          </a:p>
          <a:p>
            <a:pPr algn="ctr"/>
            <a:r>
              <a:rPr lang="en-GB" sz="4400" b="1" dirty="0"/>
              <a:t>3.1.A Initiate Processes that create values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734283" y="6119336"/>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0" y="6301315"/>
            <a:ext cx="1755570" cy="398758"/>
          </a:xfrm>
          <a:prstGeom prst="rect">
            <a:avLst/>
          </a:prstGeom>
        </p:spPr>
      </p:pic>
      <p:sp>
        <p:nvSpPr>
          <p:cNvPr id="12" name="CasellaDiTesto 17"/>
          <p:cNvSpPr txBox="1"/>
          <p:nvPr/>
        </p:nvSpPr>
        <p:spPr>
          <a:xfrm>
            <a:off x="7255047" y="6148223"/>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12263" y="6314377"/>
            <a:ext cx="976864" cy="348582"/>
          </a:xfrm>
          <a:prstGeom prst="rect">
            <a:avLst/>
          </a:prstGeom>
        </p:spPr>
      </p:pic>
    </p:spTree>
    <p:extLst>
      <p:ext uri="{BB962C8B-B14F-4D97-AF65-F5344CB8AC3E}">
        <p14:creationId xmlns:p14="http://schemas.microsoft.com/office/powerpoint/2010/main" val="35602230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754326"/>
          </a:xfrm>
          <a:prstGeom prst="rect">
            <a:avLst/>
          </a:prstGeom>
          <a:noFill/>
        </p:spPr>
        <p:txBody>
          <a:bodyPr wrap="square" rtlCol="0">
            <a:spAutoFit/>
          </a:bodyPr>
          <a:lstStyle/>
          <a:p>
            <a:pPr algn="ctr"/>
            <a:r>
              <a:rPr lang="en-GB" sz="4400" b="1" dirty="0"/>
              <a:t>3.1 Taking the Initiative </a:t>
            </a:r>
          </a:p>
          <a:p>
            <a:pPr algn="ctr"/>
            <a:endParaRPr lang="en-GB" sz="1600" b="1" dirty="0"/>
          </a:p>
          <a:p>
            <a:pPr algn="ctr"/>
            <a:r>
              <a:rPr lang="en-GB" sz="4400" b="1" dirty="0"/>
              <a:t>3.1.B Take Up Challenges </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2" name="CasellaDiTesto 11"/>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899041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What is a challenge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557686" cy="4524315"/>
          </a:xfrm>
          <a:prstGeom prst="rect">
            <a:avLst/>
          </a:prstGeom>
          <a:noFill/>
        </p:spPr>
        <p:txBody>
          <a:bodyPr wrap="square" rtlCol="0">
            <a:spAutoFit/>
          </a:bodyPr>
          <a:lstStyle/>
          <a:p>
            <a:pPr algn="just"/>
            <a:r>
              <a:rPr lang="en-GB" sz="3200" dirty="0"/>
              <a:t>Entrepreneurship is per se an activity with an inherent and very high coefficient of risk.</a:t>
            </a:r>
          </a:p>
          <a:p>
            <a:pPr algn="just"/>
            <a:endParaRPr lang="en-GB" sz="3200" dirty="0"/>
          </a:p>
          <a:p>
            <a:pPr algn="just"/>
            <a:r>
              <a:rPr lang="en-GB" sz="3200" dirty="0"/>
              <a:t>The assumption of risk is among the few elements that distinct Entrepreneurs from Managers. </a:t>
            </a:r>
          </a:p>
          <a:p>
            <a:pPr algn="just"/>
            <a:endParaRPr lang="en-GB" sz="3200" dirty="0"/>
          </a:p>
          <a:p>
            <a:pPr algn="just"/>
            <a:r>
              <a:rPr lang="en-GB" sz="3200" dirty="0"/>
              <a:t>Such risk is related to the overall uncertainty upon the success and profitability of the entrepreneurial initiative.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B94B9E0-721D-433F-9F41-71186308E1EB}"/>
              </a:ext>
            </a:extLst>
          </p:cNvPr>
          <p:cNvPicPr>
            <a:picLocks noChangeAspect="1"/>
          </p:cNvPicPr>
          <p:nvPr/>
        </p:nvPicPr>
        <p:blipFill>
          <a:blip r:embed="rId3"/>
          <a:stretch>
            <a:fillRect/>
          </a:stretch>
        </p:blipFill>
        <p:spPr>
          <a:xfrm>
            <a:off x="8997467" y="2399594"/>
            <a:ext cx="2987704" cy="205881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1181099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What is a challenge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709547" cy="4524315"/>
          </a:xfrm>
          <a:prstGeom prst="rect">
            <a:avLst/>
          </a:prstGeom>
          <a:noFill/>
        </p:spPr>
        <p:txBody>
          <a:bodyPr wrap="square" rtlCol="0">
            <a:spAutoFit/>
          </a:bodyPr>
          <a:lstStyle/>
          <a:p>
            <a:pPr algn="just"/>
            <a:r>
              <a:rPr lang="en-GB" sz="3200" dirty="0"/>
              <a:t>The entrepreneurial challenge consists in facing such uncertainty with courage, method and critical thinking so to mitigate the risk and meet the expected outcomes. </a:t>
            </a:r>
          </a:p>
          <a:p>
            <a:pPr algn="just"/>
            <a:endParaRPr lang="en-GB" sz="3200" dirty="0"/>
          </a:p>
          <a:p>
            <a:pPr algn="just"/>
            <a:r>
              <a:rPr lang="en-GB" sz="3200" dirty="0"/>
              <a:t>A strategic planning of available resources and consistent objectives will help the entrepreneur in overcoming daily and extraordinary difficulties.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95640FC-95AC-48A7-B611-DB2C1A6A6DD3}"/>
              </a:ext>
            </a:extLst>
          </p:cNvPr>
          <p:cNvPicPr>
            <a:picLocks noChangeAspect="1"/>
          </p:cNvPicPr>
          <p:nvPr/>
        </p:nvPicPr>
        <p:blipFill>
          <a:blip r:embed="rId3"/>
          <a:stretch>
            <a:fillRect/>
          </a:stretch>
        </p:blipFill>
        <p:spPr>
          <a:xfrm>
            <a:off x="8527869" y="1766887"/>
            <a:ext cx="3276600" cy="332422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4780390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What is a challenge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The entrepreneurial mindset sees in challenges great business opportunities waiting to be exploited and capitalised on. </a:t>
            </a:r>
          </a:p>
          <a:p>
            <a:pPr algn="just"/>
            <a:endParaRPr lang="en-GB" sz="3200" dirty="0"/>
          </a:p>
          <a:p>
            <a:pPr algn="just"/>
            <a:r>
              <a:rPr lang="en-GB" sz="3200" dirty="0"/>
              <a:t>In failure, entrepreneurs find learning outcomes that will help them to reshape their innovation path and re-set their competitive force. </a:t>
            </a:r>
          </a:p>
          <a:p>
            <a:pPr algn="just"/>
            <a:endParaRPr lang="en-GB" sz="3200" dirty="0"/>
          </a:p>
          <a:p>
            <a:pPr algn="just"/>
            <a:r>
              <a:rPr lang="en-GB" sz="3200" dirty="0"/>
              <a:t>As the famous Irish novelist Samuel Beckett once said: </a:t>
            </a:r>
          </a:p>
          <a:p>
            <a:pPr algn="ctr"/>
            <a:r>
              <a:rPr lang="en-GB" sz="3200" i="1" dirty="0"/>
              <a:t>Fail Harder, Fail better</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542435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What is a challenge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In business there is no way to avoid challenges: difficulties, risks and unexpected events are a part of the entrepreneurial journey as much as clients and competitors belongs to it. </a:t>
            </a:r>
          </a:p>
          <a:p>
            <a:pPr algn="just"/>
            <a:endParaRPr lang="en-GB" sz="3200" dirty="0"/>
          </a:p>
          <a:p>
            <a:pPr algn="just"/>
            <a:r>
              <a:rPr lang="en-GB" sz="3200" dirty="0"/>
              <a:t>Successful entrepreneurs stand out from the others thanks to the way they are able to manage the stress that comes with business management – so to re-shape it as a leading force for continuous improvement.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983263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Avoid the traps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Challenges are just new and innovative solutions that are not known yet, but be careful and pay attention to the warning signs. </a:t>
            </a:r>
          </a:p>
          <a:p>
            <a:pPr algn="just"/>
            <a:endParaRPr lang="en-GB" sz="3200" dirty="0"/>
          </a:p>
          <a:p>
            <a:pPr algn="just"/>
            <a:endParaRPr lang="en-GB" sz="3200" dirty="0"/>
          </a:p>
          <a:p>
            <a:pPr algn="just"/>
            <a:r>
              <a:rPr lang="en-GB" sz="3200" dirty="0"/>
              <a:t>Make sure to set goals and objectives that are realistic for your reaching, consistently with the resources (technological, financial and experiential) that you can actually rely on.</a:t>
            </a:r>
          </a:p>
          <a:p>
            <a:pPr algn="just"/>
            <a:endParaRPr lang="en-GB" sz="3200" dirty="0"/>
          </a:p>
          <a:p>
            <a:pPr algn="just"/>
            <a:r>
              <a:rPr lang="en-GB" sz="3200" dirty="0"/>
              <a:t>In other words: aim for the starts, but watch out to not get burn.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D3B5342-89DB-40CC-92FE-FA79BD1488C5}"/>
              </a:ext>
            </a:extLst>
          </p:cNvPr>
          <p:cNvPicPr>
            <a:picLocks noChangeAspect="1"/>
          </p:cNvPicPr>
          <p:nvPr/>
        </p:nvPicPr>
        <p:blipFill>
          <a:blip r:embed="rId3"/>
          <a:stretch>
            <a:fillRect/>
          </a:stretch>
        </p:blipFill>
        <p:spPr>
          <a:xfrm>
            <a:off x="5177044" y="2463303"/>
            <a:ext cx="1837911" cy="107713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4107552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CF944C-90D7-4E05-A45D-9A021A21BA9B}"/>
              </a:ext>
            </a:extLst>
          </p:cNvPr>
          <p:cNvPicPr>
            <a:picLocks noChangeAspect="1"/>
          </p:cNvPicPr>
          <p:nvPr/>
        </p:nvPicPr>
        <p:blipFill>
          <a:blip r:embed="rId2" cstate="print"/>
          <a:stretch>
            <a:fillRect/>
          </a:stretch>
        </p:blipFill>
        <p:spPr>
          <a:xfrm>
            <a:off x="4322200" y="39200"/>
            <a:ext cx="3547601" cy="3255635"/>
          </a:xfrm>
          <a:prstGeom prst="rect">
            <a:avLst/>
          </a:prstGeom>
        </p:spPr>
      </p:pic>
      <p:pic>
        <p:nvPicPr>
          <p:cNvPr id="6" name="Picture 5">
            <a:extLst>
              <a:ext uri="{FF2B5EF4-FFF2-40B4-BE49-F238E27FC236}">
                <a16:creationId xmlns:a16="http://schemas.microsoft.com/office/drawing/2014/main" xmlns="" id="{EEB9CAE6-1F3B-4B21-914E-48C152BC7073}"/>
              </a:ext>
            </a:extLst>
          </p:cNvPr>
          <p:cNvPicPr>
            <a:picLocks noChangeAspect="1"/>
          </p:cNvPicPr>
          <p:nvPr/>
        </p:nvPicPr>
        <p:blipFill>
          <a:blip r:embed="rId3" cstate="print"/>
          <a:stretch>
            <a:fillRect/>
          </a:stretch>
        </p:blipFill>
        <p:spPr>
          <a:xfrm>
            <a:off x="202473" y="39200"/>
            <a:ext cx="2886891" cy="807606"/>
          </a:xfrm>
          <a:prstGeom prst="rect">
            <a:avLst/>
          </a:prstGeom>
        </p:spPr>
      </p:pic>
      <p:sp>
        <p:nvSpPr>
          <p:cNvPr id="8" name="CasellaDiTesto 11">
            <a:extLst>
              <a:ext uri="{FF2B5EF4-FFF2-40B4-BE49-F238E27FC236}">
                <a16:creationId xmlns:a16="http://schemas.microsoft.com/office/drawing/2014/main" xmlns="" id="{A40DE74E-6CAB-4B5B-BA23-508F110CA1BB}"/>
              </a:ext>
            </a:extLst>
          </p:cNvPr>
          <p:cNvSpPr txBox="1"/>
          <p:nvPr/>
        </p:nvSpPr>
        <p:spPr>
          <a:xfrm>
            <a:off x="264524" y="3227885"/>
            <a:ext cx="11662953" cy="1692771"/>
          </a:xfrm>
          <a:prstGeom prst="rect">
            <a:avLst/>
          </a:prstGeom>
          <a:noFill/>
        </p:spPr>
        <p:txBody>
          <a:bodyPr wrap="square" rtlCol="0">
            <a:spAutoFit/>
          </a:bodyPr>
          <a:lstStyle/>
          <a:p>
            <a:pPr algn="ctr"/>
            <a:r>
              <a:rPr lang="en-GB" sz="4400" b="1" dirty="0"/>
              <a:t>3.1 Taking the Initiative </a:t>
            </a:r>
          </a:p>
          <a:p>
            <a:pPr algn="ctr"/>
            <a:endParaRPr lang="en-GB" sz="1600" b="1" dirty="0"/>
          </a:p>
          <a:p>
            <a:pPr algn="ctr"/>
            <a:r>
              <a:rPr lang="en-GB" sz="4400" b="1" dirty="0"/>
              <a:t>3.1.C Stick to intentions and carry out your plans</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2" name="CasellaDiTesto 11"/>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3" name="Immagin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2154203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Seeking a definition of Plan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2062103"/>
          </a:xfrm>
          <a:prstGeom prst="rect">
            <a:avLst/>
          </a:prstGeom>
          <a:noFill/>
        </p:spPr>
        <p:txBody>
          <a:bodyPr wrap="square" rtlCol="0">
            <a:spAutoFit/>
          </a:bodyPr>
          <a:lstStyle/>
          <a:p>
            <a:pPr algn="just"/>
            <a:r>
              <a:rPr lang="en-GB" sz="3200" dirty="0"/>
              <a:t>The mitigation of the entrepreneurial risk and the exploitation of business challenges is not something that happens by magic. </a:t>
            </a:r>
          </a:p>
          <a:p>
            <a:pPr algn="just"/>
            <a:r>
              <a:rPr lang="en-GB" sz="3200" dirty="0"/>
              <a:t>From the strategic planning of your entrepreneurial initiative depends the successful development of the same.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D53B91C-0A50-4DD3-89FA-457CEF8DE1E8}"/>
              </a:ext>
            </a:extLst>
          </p:cNvPr>
          <p:cNvPicPr>
            <a:picLocks noChangeAspect="1"/>
          </p:cNvPicPr>
          <p:nvPr/>
        </p:nvPicPr>
        <p:blipFill>
          <a:blip r:embed="rId3"/>
          <a:stretch>
            <a:fillRect/>
          </a:stretch>
        </p:blipFill>
        <p:spPr>
          <a:xfrm>
            <a:off x="4044446" y="3522242"/>
            <a:ext cx="4103108" cy="271614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559125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Seeking a definition of Plan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93565"/>
          </a:xfrm>
          <a:prstGeom prst="rect">
            <a:avLst/>
          </a:prstGeom>
          <a:noFill/>
        </p:spPr>
        <p:txBody>
          <a:bodyPr wrap="square" rtlCol="0">
            <a:spAutoFit/>
          </a:bodyPr>
          <a:lstStyle/>
          <a:p>
            <a:pPr algn="just"/>
            <a:r>
              <a:rPr lang="en-GB" sz="3200" dirty="0"/>
              <a:t>Strategic Planning is a very broad concept. It is possible to sum it up as the definition of the very basics of your business, such as:  </a:t>
            </a:r>
          </a:p>
          <a:p>
            <a:pPr marL="342900" indent="-342900" algn="just">
              <a:spcBef>
                <a:spcPts val="300"/>
              </a:spcBef>
              <a:spcAft>
                <a:spcPts val="300"/>
              </a:spcAft>
              <a:buFont typeface="Arial" panose="020B0604020202020204" pitchFamily="34" charset="0"/>
              <a:buChar char="•"/>
            </a:pPr>
            <a:r>
              <a:rPr lang="en-GB" sz="2800" dirty="0"/>
              <a:t>Background and needs/opportunities assessment</a:t>
            </a:r>
          </a:p>
          <a:p>
            <a:pPr marL="342900" indent="-342900" algn="just">
              <a:spcBef>
                <a:spcPts val="300"/>
              </a:spcBef>
              <a:spcAft>
                <a:spcPts val="300"/>
              </a:spcAft>
              <a:buFont typeface="Arial" panose="020B0604020202020204" pitchFamily="34" charset="0"/>
              <a:buChar char="•"/>
            </a:pPr>
            <a:r>
              <a:rPr lang="en-GB" sz="2800" dirty="0"/>
              <a:t>Offer and covered markets</a:t>
            </a:r>
          </a:p>
          <a:p>
            <a:pPr marL="342900" indent="-342900" algn="just">
              <a:spcBef>
                <a:spcPts val="300"/>
              </a:spcBef>
              <a:spcAft>
                <a:spcPts val="300"/>
              </a:spcAft>
              <a:buFont typeface="Arial" panose="020B0604020202020204" pitchFamily="34" charset="0"/>
              <a:buChar char="•"/>
            </a:pPr>
            <a:r>
              <a:rPr lang="en-GB" sz="2800" dirty="0"/>
              <a:t>Targets and final beneficiaries</a:t>
            </a:r>
          </a:p>
          <a:p>
            <a:pPr marL="342900" indent="-342900" algn="just">
              <a:spcBef>
                <a:spcPts val="300"/>
              </a:spcBef>
              <a:spcAft>
                <a:spcPts val="300"/>
              </a:spcAft>
              <a:buFont typeface="Arial" panose="020B0604020202020204" pitchFamily="34" charset="0"/>
              <a:buChar char="•"/>
            </a:pPr>
            <a:r>
              <a:rPr lang="en-GB" sz="2800" dirty="0"/>
              <a:t>Competitors </a:t>
            </a:r>
          </a:p>
          <a:p>
            <a:pPr marL="342900" indent="-342900" algn="just">
              <a:spcBef>
                <a:spcPts val="300"/>
              </a:spcBef>
              <a:spcAft>
                <a:spcPts val="300"/>
              </a:spcAft>
              <a:buFont typeface="Arial" panose="020B0604020202020204" pitchFamily="34" charset="0"/>
              <a:buChar char="•"/>
            </a:pPr>
            <a:r>
              <a:rPr lang="en-GB" sz="2800" dirty="0"/>
              <a:t>Long-term Sustainability</a:t>
            </a:r>
          </a:p>
          <a:p>
            <a:pPr marL="342900" indent="-342900" algn="just">
              <a:spcBef>
                <a:spcPts val="300"/>
              </a:spcBef>
              <a:spcAft>
                <a:spcPts val="300"/>
              </a:spcAft>
              <a:buFont typeface="Arial" panose="020B0604020202020204" pitchFamily="34" charset="0"/>
              <a:buChar char="•"/>
            </a:pPr>
            <a:r>
              <a:rPr lang="en-GB" sz="2800" dirty="0"/>
              <a:t>Financial planning</a:t>
            </a:r>
          </a:p>
          <a:p>
            <a:pPr marL="342900" indent="-342900" algn="just">
              <a:spcBef>
                <a:spcPts val="300"/>
              </a:spcBef>
              <a:spcAft>
                <a:spcPts val="300"/>
              </a:spcAft>
              <a:buFont typeface="Arial" panose="020B0604020202020204" pitchFamily="34" charset="0"/>
              <a:buChar char="•"/>
            </a:pPr>
            <a:r>
              <a:rPr lang="en-GB" sz="2800" dirty="0"/>
              <a:t>Risk assessment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BC0A070-DB79-4C99-8EFE-8C003F2D1A58}"/>
              </a:ext>
            </a:extLst>
          </p:cNvPr>
          <p:cNvPicPr>
            <a:picLocks noChangeAspect="1"/>
          </p:cNvPicPr>
          <p:nvPr/>
        </p:nvPicPr>
        <p:blipFill>
          <a:blip r:embed="rId3"/>
          <a:stretch>
            <a:fillRect/>
          </a:stretch>
        </p:blipFill>
        <p:spPr>
          <a:xfrm>
            <a:off x="5738192" y="3095450"/>
            <a:ext cx="4235104" cy="2895665"/>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1261408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The Goal-oriented mindset</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en-GB" sz="3200" dirty="0"/>
              <a:t>The successful achievement of results implies also a very important intangible resources deployed by the entrepreneurs: his/her mindset and his/her way of being.</a:t>
            </a:r>
          </a:p>
          <a:p>
            <a:pPr algn="just"/>
            <a:endParaRPr lang="en-GB" sz="3200" dirty="0"/>
          </a:p>
          <a:p>
            <a:pPr algn="just"/>
            <a:r>
              <a:rPr lang="en-GB" sz="3200" dirty="0"/>
              <a:t>A goal-driven person (i.e. the entrepreneur) is driven by the desire to set high standards for him/herself and works towards achieving them.</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4BA3DD16-67C6-498A-A960-F9B66BFD81FA}"/>
              </a:ext>
            </a:extLst>
          </p:cNvPr>
          <p:cNvPicPr>
            <a:picLocks noChangeAspect="1"/>
          </p:cNvPicPr>
          <p:nvPr/>
        </p:nvPicPr>
        <p:blipFill>
          <a:blip r:embed="rId3"/>
          <a:stretch>
            <a:fillRect/>
          </a:stretch>
        </p:blipFill>
        <p:spPr>
          <a:xfrm>
            <a:off x="4782801" y="4394989"/>
            <a:ext cx="2639460" cy="200574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627986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Creating Value: where to start</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The value of an organisation is represented by how innovative and sustainable is its underling Business Idea.</a:t>
            </a:r>
          </a:p>
          <a:p>
            <a:pPr algn="just"/>
            <a:endParaRPr lang="en-GB" sz="3200" dirty="0"/>
          </a:p>
          <a:p>
            <a:pPr algn="just"/>
            <a:r>
              <a:rPr lang="en-GB" sz="3200" dirty="0"/>
              <a:t>Business Ideas might come from two different considerations: </a:t>
            </a:r>
          </a:p>
          <a:p>
            <a:pPr marL="457200" indent="-457200" algn="just">
              <a:buFont typeface="Arial" panose="020B0604020202020204" pitchFamily="34" charset="0"/>
              <a:buChar char="•"/>
            </a:pPr>
            <a:r>
              <a:rPr lang="en-GB" sz="3200" dirty="0"/>
              <a:t>Valorising unexplored opportunities</a:t>
            </a:r>
          </a:p>
          <a:p>
            <a:pPr marL="457200" indent="-457200" algn="just">
              <a:buFont typeface="Arial" panose="020B0604020202020204" pitchFamily="34" charset="0"/>
              <a:buChar char="•"/>
            </a:pPr>
            <a:r>
              <a:rPr lang="en-GB" sz="3200" dirty="0"/>
              <a:t>Exploiting unmatched needs</a:t>
            </a:r>
          </a:p>
          <a:p>
            <a:pPr marL="457200" indent="-457200" algn="just">
              <a:buFont typeface="Arial" panose="020B0604020202020204" pitchFamily="34" charset="0"/>
              <a:buChar char="•"/>
            </a:pPr>
            <a:endParaRPr lang="en-GB" sz="3200" dirty="0"/>
          </a:p>
          <a:p>
            <a:pPr algn="just"/>
            <a:r>
              <a:rPr lang="en-GB" sz="3200" dirty="0"/>
              <a:t>The Business Idea represents the core values of your organisation.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05846E7-84F9-4ADC-913E-978411737047}"/>
              </a:ext>
            </a:extLst>
          </p:cNvPr>
          <p:cNvPicPr>
            <a:picLocks noChangeAspect="1"/>
          </p:cNvPicPr>
          <p:nvPr/>
        </p:nvPicPr>
        <p:blipFill>
          <a:blip r:embed="rId3"/>
          <a:stretch>
            <a:fillRect/>
          </a:stretch>
        </p:blipFill>
        <p:spPr>
          <a:xfrm>
            <a:off x="7527235" y="1931505"/>
            <a:ext cx="766853" cy="824948"/>
          </a:xfrm>
          <a:prstGeom prst="rect">
            <a:avLst/>
          </a:prstGeom>
        </p:spPr>
      </p:pic>
      <p:pic>
        <p:nvPicPr>
          <p:cNvPr id="3" name="Immagine 2">
            <a:extLst>
              <a:ext uri="{FF2B5EF4-FFF2-40B4-BE49-F238E27FC236}">
                <a16:creationId xmlns:a16="http://schemas.microsoft.com/office/drawing/2014/main" xmlns="" id="{0FD27A3B-4F40-4C23-8B80-ACFB51B33E5B}"/>
              </a:ext>
            </a:extLst>
          </p:cNvPr>
          <p:cNvPicPr>
            <a:picLocks noChangeAspect="1"/>
          </p:cNvPicPr>
          <p:nvPr/>
        </p:nvPicPr>
        <p:blipFill>
          <a:blip r:embed="rId4"/>
          <a:stretch>
            <a:fillRect/>
          </a:stretch>
        </p:blipFill>
        <p:spPr>
          <a:xfrm>
            <a:off x="5629594" y="3871705"/>
            <a:ext cx="552450" cy="704850"/>
          </a:xfrm>
          <a:prstGeom prst="rect">
            <a:avLst/>
          </a:prstGeom>
        </p:spPr>
      </p:pic>
      <p:pic>
        <p:nvPicPr>
          <p:cNvPr id="4" name="Immagine 3">
            <a:extLst>
              <a:ext uri="{FF2B5EF4-FFF2-40B4-BE49-F238E27FC236}">
                <a16:creationId xmlns:a16="http://schemas.microsoft.com/office/drawing/2014/main" xmlns="" id="{E83D2CC5-B3D7-42D1-952B-93EDB73C49F5}"/>
              </a:ext>
            </a:extLst>
          </p:cNvPr>
          <p:cNvPicPr>
            <a:picLocks noChangeAspect="1"/>
          </p:cNvPicPr>
          <p:nvPr/>
        </p:nvPicPr>
        <p:blipFill>
          <a:blip r:embed="rId5"/>
          <a:stretch>
            <a:fillRect/>
          </a:stretch>
        </p:blipFill>
        <p:spPr>
          <a:xfrm>
            <a:off x="6942908" y="3362232"/>
            <a:ext cx="714375" cy="762000"/>
          </a:xfrm>
          <a:prstGeom prst="rect">
            <a:avLst/>
          </a:prstGeom>
        </p:spPr>
      </p:pic>
      <p:sp>
        <p:nvSpPr>
          <p:cNvPr id="16"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6" cstate="print"/>
          <a:stretch>
            <a:fillRect/>
          </a:stretch>
        </p:blipFill>
        <p:spPr>
          <a:xfrm>
            <a:off x="71846" y="6336419"/>
            <a:ext cx="1755570" cy="398758"/>
          </a:xfrm>
          <a:prstGeom prst="rect">
            <a:avLst/>
          </a:prstGeom>
        </p:spPr>
      </p:pic>
      <p:sp>
        <p:nvSpPr>
          <p:cNvPr id="18" name="CasellaDiTesto 17"/>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9" name="Immagin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965240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How to define your objectives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970318"/>
          </a:xfrm>
          <a:prstGeom prst="rect">
            <a:avLst/>
          </a:prstGeom>
          <a:noFill/>
        </p:spPr>
        <p:txBody>
          <a:bodyPr wrap="square" rtlCol="0">
            <a:spAutoFit/>
          </a:bodyPr>
          <a:lstStyle/>
          <a:p>
            <a:pPr marL="457200" indent="-457200" algn="just">
              <a:buFont typeface="Arial" panose="020B0604020202020204" pitchFamily="34" charset="0"/>
              <a:buChar char="•"/>
            </a:pPr>
            <a:r>
              <a:rPr lang="en-GB" sz="2800" dirty="0"/>
              <a:t>Keep it simple and define the priorities</a:t>
            </a:r>
          </a:p>
          <a:p>
            <a:pPr marL="457200" indent="-457200" algn="just">
              <a:buFont typeface="Arial" panose="020B0604020202020204" pitchFamily="34" charset="0"/>
              <a:buChar char="•"/>
            </a:pPr>
            <a:r>
              <a:rPr lang="en-GB" sz="2800" dirty="0"/>
              <a:t>Break down each goal in a set of sub-results</a:t>
            </a:r>
          </a:p>
          <a:p>
            <a:pPr marL="457200" indent="-457200" algn="just">
              <a:buFont typeface="Arial" panose="020B0604020202020204" pitchFamily="34" charset="0"/>
              <a:buChar char="•"/>
            </a:pPr>
            <a:r>
              <a:rPr lang="en-GB" sz="2800" dirty="0"/>
              <a:t>Be very specific and make them measurable</a:t>
            </a:r>
          </a:p>
          <a:p>
            <a:pPr marL="457200" indent="-457200" algn="just">
              <a:buFont typeface="Arial" panose="020B0604020202020204" pitchFamily="34" charset="0"/>
              <a:buChar char="•"/>
            </a:pPr>
            <a:r>
              <a:rPr lang="en-GB" sz="2800" dirty="0"/>
              <a:t>Do not push yourself to the limit: set objectives that are achievable</a:t>
            </a:r>
          </a:p>
          <a:p>
            <a:pPr marL="457200" indent="-457200" algn="just">
              <a:buFont typeface="Arial" panose="020B0604020202020204" pitchFamily="34" charset="0"/>
              <a:buChar char="•"/>
            </a:pPr>
            <a:r>
              <a:rPr lang="en-GB" sz="2800" dirty="0"/>
              <a:t>Scale up your learning curve and capitalise on others’ experience</a:t>
            </a:r>
          </a:p>
          <a:p>
            <a:pPr marL="457200" indent="-457200" algn="just">
              <a:buFont typeface="Arial" panose="020B0604020202020204" pitchFamily="34" charset="0"/>
              <a:buChar char="•"/>
            </a:pPr>
            <a:r>
              <a:rPr lang="en-GB" sz="2800" dirty="0"/>
              <a:t>Do not go alone: listen the feedbacks and bring back home valuable critiques </a:t>
            </a:r>
          </a:p>
          <a:p>
            <a:pPr marL="457200" indent="-457200" algn="just">
              <a:buFont typeface="Arial" panose="020B0604020202020204" pitchFamily="34" charset="0"/>
              <a:buChar char="•"/>
            </a:pPr>
            <a:r>
              <a:rPr lang="en-GB" sz="2800" dirty="0"/>
              <a:t>Celebrate the successes and pinpoint the lessons-learners</a:t>
            </a:r>
          </a:p>
          <a:p>
            <a:pPr marL="457200" indent="-457200" algn="just">
              <a:buFont typeface="Arial" panose="020B0604020202020204" pitchFamily="34" charset="0"/>
              <a:buChar char="•"/>
            </a:pPr>
            <a:r>
              <a:rPr lang="en-GB" sz="2800" dirty="0"/>
              <a:t>Evaluate your overall performance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390640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Avoid the traps pt.2</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539430"/>
          </a:xfrm>
          <a:prstGeom prst="rect">
            <a:avLst/>
          </a:prstGeom>
          <a:noFill/>
        </p:spPr>
        <p:txBody>
          <a:bodyPr wrap="square" rtlCol="0">
            <a:spAutoFit/>
          </a:bodyPr>
          <a:lstStyle/>
          <a:p>
            <a:pPr algn="just"/>
            <a:r>
              <a:rPr lang="en-GB" sz="3200" dirty="0"/>
              <a:t>The greatest threat that you might face is falling so much in love with your idea, to not realise when it is time to “let it go”. </a:t>
            </a:r>
          </a:p>
          <a:p>
            <a:pPr algn="just"/>
            <a:endParaRPr lang="en-GB" sz="3200" dirty="0"/>
          </a:p>
          <a:p>
            <a:pPr algn="just"/>
            <a:r>
              <a:rPr lang="en-GB" sz="3200" dirty="0"/>
              <a:t>Sometimes, when things do not work as expected, it might not about mere procedures and projects: maybe you are just not ready for that challenges yet (i.e. not enough resources, the idea is just not right, your offer does not match the market’s needs etc.).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1168890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Avoid the traps pt.2</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3046988"/>
          </a:xfrm>
          <a:prstGeom prst="rect">
            <a:avLst/>
          </a:prstGeom>
          <a:noFill/>
        </p:spPr>
        <p:txBody>
          <a:bodyPr wrap="square" rtlCol="0">
            <a:spAutoFit/>
          </a:bodyPr>
          <a:lstStyle/>
          <a:p>
            <a:pPr algn="just"/>
            <a:r>
              <a:rPr lang="en-GB" sz="3200" dirty="0"/>
              <a:t>Sticking to intentions is a conscious process that needs to be carried out with great sensitivity.</a:t>
            </a:r>
          </a:p>
          <a:p>
            <a:pPr algn="just"/>
            <a:endParaRPr lang="en-GB" sz="3200" dirty="0"/>
          </a:p>
          <a:p>
            <a:pPr algn="just"/>
            <a:r>
              <a:rPr lang="en-GB" sz="3200" dirty="0"/>
              <a:t>Otherwise it might unknowingly lead you to a tunnel-vision attitude that will prevent you to consider and analyse critical “warning” signs.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23A72A63-3160-43A2-9FAE-62E0F5295E39}"/>
              </a:ext>
            </a:extLst>
          </p:cNvPr>
          <p:cNvPicPr>
            <a:picLocks noChangeAspect="1"/>
          </p:cNvPicPr>
          <p:nvPr/>
        </p:nvPicPr>
        <p:blipFill>
          <a:blip r:embed="rId3"/>
          <a:stretch>
            <a:fillRect/>
          </a:stretch>
        </p:blipFill>
        <p:spPr>
          <a:xfrm>
            <a:off x="5031279" y="4012321"/>
            <a:ext cx="2129441" cy="2172523"/>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40496355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Evaluating the execution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Formative VS Summative: </a:t>
            </a:r>
          </a:p>
          <a:p>
            <a:pPr algn="just"/>
            <a:endParaRPr lang="en-GB" sz="3200" dirty="0"/>
          </a:p>
          <a:p>
            <a:pPr algn="just"/>
            <a:r>
              <a:rPr lang="en-GB" sz="3200" b="1" dirty="0"/>
              <a:t>Formative</a:t>
            </a:r>
            <a:r>
              <a:rPr lang="en-GB" sz="3200" dirty="0"/>
              <a:t> – step by step evaluation of processes and day-by-day development assessment of your activities. </a:t>
            </a:r>
          </a:p>
          <a:p>
            <a:pPr algn="just"/>
            <a:endParaRPr lang="en-GB" sz="3200" dirty="0"/>
          </a:p>
          <a:p>
            <a:pPr algn="just"/>
            <a:r>
              <a:rPr lang="en-GB" sz="3200" b="1" dirty="0"/>
              <a:t>Summative</a:t>
            </a:r>
            <a:r>
              <a:rPr lang="en-GB" sz="3200" dirty="0"/>
              <a:t> – upon conclusion of any major result, look back at what has been done and try to compare it against some standards / benchmarks (i.e. initial expectations). Are you satisfied with your achievements? </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21924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Evaluating the execution</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48086" cy="4524315"/>
          </a:xfrm>
          <a:prstGeom prst="rect">
            <a:avLst/>
          </a:prstGeom>
          <a:noFill/>
        </p:spPr>
        <p:txBody>
          <a:bodyPr wrap="square" rtlCol="0">
            <a:spAutoFit/>
          </a:bodyPr>
          <a:lstStyle/>
          <a:p>
            <a:pPr algn="just"/>
            <a:r>
              <a:rPr lang="en-GB" sz="3200" dirty="0"/>
              <a:t>When you feel like being a bit below the expectations, go back to the drawing boards and re-set your strategy starting from the experience acquired.  </a:t>
            </a:r>
          </a:p>
          <a:p>
            <a:pPr algn="just"/>
            <a:endParaRPr lang="en-GB" sz="3200" dirty="0"/>
          </a:p>
          <a:p>
            <a:pPr algn="just"/>
            <a:r>
              <a:rPr lang="en-GB" sz="3200" dirty="0"/>
              <a:t>Be humble and involve third parties: external point of view represent always a precious source of knowledge for continuous, constant improvement.</a:t>
            </a:r>
            <a:endParaRPr lang="en-GB" sz="2800"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78DD2194-5221-4106-AF6C-DB874DF469DC}"/>
              </a:ext>
            </a:extLst>
          </p:cNvPr>
          <p:cNvPicPr>
            <a:picLocks noChangeAspect="1"/>
          </p:cNvPicPr>
          <p:nvPr/>
        </p:nvPicPr>
        <p:blipFill>
          <a:blip r:embed="rId3"/>
          <a:stretch>
            <a:fillRect/>
          </a:stretch>
        </p:blipFill>
        <p:spPr>
          <a:xfrm>
            <a:off x="8604069" y="1883971"/>
            <a:ext cx="3200400" cy="3676650"/>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7140965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Who are your allies?</a:t>
            </a:r>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Critiques come in </a:t>
            </a:r>
            <a:r>
              <a:rPr lang="en-GB" sz="3200"/>
              <a:t>many shapes; criticism </a:t>
            </a:r>
            <a:r>
              <a:rPr lang="en-GB" sz="3200" dirty="0"/>
              <a:t>from positive thinkers is for your own good and contribute to your direct empowerment. </a:t>
            </a:r>
          </a:p>
          <a:p>
            <a:pPr algn="just"/>
            <a:endParaRPr lang="en-GB" sz="3200" dirty="0"/>
          </a:p>
          <a:p>
            <a:pPr algn="just"/>
            <a:r>
              <a:rPr lang="en-GB" sz="3200" dirty="0"/>
              <a:t>Thorough the process, make sure to avoid hijackers: they speak from envy and there is not noble intention in their words.</a:t>
            </a:r>
          </a:p>
          <a:p>
            <a:pPr algn="just"/>
            <a:endParaRPr lang="en-GB" sz="3200" dirty="0"/>
          </a:p>
          <a:p>
            <a:pPr algn="just"/>
            <a:r>
              <a:rPr lang="en-GB" sz="3200" dirty="0"/>
              <a:t>Keep the positiveness close to you, nurture your spirit and stay healthy.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29099555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GB" sz="4800" b="1" dirty="0"/>
              <a:t>To recap: </a:t>
            </a:r>
            <a:r>
              <a:rPr lang="en-GB" sz="4800" b="1" dirty="0">
                <a:cs typeface="Arial" panose="020B0604020202020204" pitchFamily="34" charset="0"/>
              </a:rPr>
              <a:t>Checklist for self-check</a:t>
            </a:r>
            <a:endParaRPr lang="en-GB" sz="4800" u="sng" dirty="0">
              <a:cs typeface="Arial" panose="020B0604020202020204" pitchFamily="34" charset="0"/>
            </a:endParaRP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graphicFrame>
        <p:nvGraphicFramePr>
          <p:cNvPr id="2" name="Tabella 1">
            <a:extLst>
              <a:ext uri="{FF2B5EF4-FFF2-40B4-BE49-F238E27FC236}">
                <a16:creationId xmlns:a16="http://schemas.microsoft.com/office/drawing/2014/main" xmlns="" id="{3C91E045-4345-44BE-817A-108E82274A07}"/>
              </a:ext>
            </a:extLst>
          </p:cNvPr>
          <p:cNvGraphicFramePr>
            <a:graphicFrameLocks noGrp="1"/>
          </p:cNvGraphicFramePr>
          <p:nvPr>
            <p:extLst>
              <p:ext uri="{D42A27DB-BD31-4B8C-83A1-F6EECF244321}">
                <p14:modId xmlns:p14="http://schemas.microsoft.com/office/powerpoint/2010/main" val="288675611"/>
              </p:ext>
            </p:extLst>
          </p:nvPr>
        </p:nvGraphicFramePr>
        <p:xfrm>
          <a:off x="139338" y="1110008"/>
          <a:ext cx="11913325" cy="5083424"/>
        </p:xfrm>
        <a:graphic>
          <a:graphicData uri="http://schemas.openxmlformats.org/drawingml/2006/table">
            <a:tbl>
              <a:tblPr firstRow="1" firstCol="1" bandRow="1">
                <a:tableStyleId>{21E4AEA4-8DFA-4A89-87EB-49C32662AFE0}</a:tableStyleId>
              </a:tblPr>
              <a:tblGrid>
                <a:gridCol w="4472915">
                  <a:extLst>
                    <a:ext uri="{9D8B030D-6E8A-4147-A177-3AD203B41FA5}">
                      <a16:colId xmlns:a16="http://schemas.microsoft.com/office/drawing/2014/main" xmlns="" val="3971733916"/>
                    </a:ext>
                  </a:extLst>
                </a:gridCol>
                <a:gridCol w="7440410">
                  <a:extLst>
                    <a:ext uri="{9D8B030D-6E8A-4147-A177-3AD203B41FA5}">
                      <a16:colId xmlns:a16="http://schemas.microsoft.com/office/drawing/2014/main" xmlns="" val="1387872937"/>
                    </a:ext>
                  </a:extLst>
                </a:gridCol>
              </a:tblGrid>
              <a:tr h="635428">
                <a:tc>
                  <a:txBody>
                    <a:bodyPr/>
                    <a:lstStyle/>
                    <a:p>
                      <a:pPr marL="285750" indent="-285750">
                        <a:lnSpc>
                          <a:spcPct val="115000"/>
                        </a:lnSpc>
                        <a:spcAft>
                          <a:spcPts val="0"/>
                        </a:spcAft>
                        <a:buFont typeface="Arial" panose="020B0604020202020204" pitchFamily="34" charset="0"/>
                        <a:buChar char="•"/>
                      </a:pPr>
                      <a:r>
                        <a:rPr lang="en-US" sz="1600" dirty="0">
                          <a:effectLst/>
                        </a:rPr>
                        <a:t>Try to explain in your own words the concept of business Value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solidFill>
                      <a:srgbClr val="FCECE8"/>
                    </a:solidFill>
                  </a:tcPr>
                </a:tc>
                <a:extLst>
                  <a:ext uri="{0D108BD9-81ED-4DB2-BD59-A6C34878D82A}">
                    <a16:rowId xmlns:a16="http://schemas.microsoft.com/office/drawing/2014/main" xmlns="" val="2701072728"/>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Could you list up to three characterizing elements of the business Platform?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3324157694"/>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What is the Difference between Primary and Secondary resources?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687199505"/>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What is the difference between Output and Outcome?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endParaRPr>
                    </a:p>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916767657"/>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Please, provide a definition of entrepreneurial challenge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endParaRPr>
                    </a:p>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494175095"/>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What do we mean with “Strategic Planning”?</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250543653"/>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Please, list up to four strategies to define business objectives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1516094435"/>
                  </a:ext>
                </a:extLst>
              </a:tr>
              <a:tr h="635428">
                <a:tc>
                  <a:txBody>
                    <a:bodyPr/>
                    <a:lstStyle/>
                    <a:p>
                      <a:pPr marL="285750" indent="-285750">
                        <a:lnSpc>
                          <a:spcPct val="115000"/>
                        </a:lnSpc>
                        <a:spcAft>
                          <a:spcPts val="0"/>
                        </a:spcAft>
                        <a:buFont typeface="Arial" panose="020B0604020202020204" pitchFamily="34" charset="0"/>
                        <a:buChar char="•"/>
                      </a:pPr>
                      <a:r>
                        <a:rPr lang="en-US" sz="1600" dirty="0">
                          <a:effectLst/>
                        </a:rPr>
                        <a:t>What is the difference between Summative and Formative evaluation?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5000"/>
                        </a:lnSpc>
                        <a:spcAft>
                          <a:spcPts val="0"/>
                        </a:spcAft>
                      </a:pPr>
                      <a:r>
                        <a:rPr lang="es-ES" sz="1000" dirty="0">
                          <a:effectLst/>
                        </a:rPr>
                        <a:t> </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34054" marR="34054" marT="0" marB="0">
                    <a:lnL w="12700" cap="flat" cmpd="sng" algn="ctr">
                      <a:noFill/>
                      <a:prstDash val="solid"/>
                      <a:round/>
                      <a:headEnd type="none" w="med" len="med"/>
                      <a:tailEnd type="none" w="med" len="med"/>
                    </a:lnL>
                  </a:tcPr>
                </a:tc>
                <a:extLst>
                  <a:ext uri="{0D108BD9-81ED-4DB2-BD59-A6C34878D82A}">
                    <a16:rowId xmlns:a16="http://schemas.microsoft.com/office/drawing/2014/main" xmlns="" val="2364008040"/>
                  </a:ext>
                </a:extLst>
              </a:tr>
            </a:tbl>
          </a:graphicData>
        </a:graphic>
      </p:graphicFrame>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3" name="CasellaDiTesto 12"/>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6" name="Immagin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1549147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Creating Value: where to start</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8478173" cy="4524315"/>
          </a:xfrm>
          <a:prstGeom prst="rect">
            <a:avLst/>
          </a:prstGeom>
          <a:noFill/>
        </p:spPr>
        <p:txBody>
          <a:bodyPr wrap="square" rtlCol="0">
            <a:spAutoFit/>
          </a:bodyPr>
          <a:lstStyle/>
          <a:p>
            <a:pPr algn="just"/>
            <a:r>
              <a:rPr lang="en-GB" sz="3200" dirty="0"/>
              <a:t>The main assets of a Business are represented by:</a:t>
            </a:r>
          </a:p>
          <a:p>
            <a:pPr marL="457200" indent="-457200" algn="just">
              <a:buFont typeface="Arial" panose="020B0604020202020204" pitchFamily="34" charset="0"/>
              <a:buChar char="•"/>
            </a:pPr>
            <a:r>
              <a:rPr lang="en-GB" sz="3200" dirty="0"/>
              <a:t>Platforms</a:t>
            </a:r>
          </a:p>
          <a:p>
            <a:pPr marL="457200" indent="-457200" algn="just">
              <a:buFont typeface="Arial" panose="020B0604020202020204" pitchFamily="34" charset="0"/>
              <a:buChar char="•"/>
            </a:pPr>
            <a:r>
              <a:rPr lang="en-GB" sz="3200" dirty="0"/>
              <a:t>Processes</a:t>
            </a:r>
          </a:p>
          <a:p>
            <a:pPr marL="457200" indent="-457200" algn="just">
              <a:buFont typeface="Arial" panose="020B0604020202020204" pitchFamily="34" charset="0"/>
              <a:buChar char="•"/>
            </a:pPr>
            <a:r>
              <a:rPr lang="en-GB" sz="3200" dirty="0"/>
              <a:t>People</a:t>
            </a:r>
          </a:p>
          <a:p>
            <a:pPr marL="457200" indent="-457200" algn="just">
              <a:buFont typeface="Arial" panose="020B0604020202020204" pitchFamily="34" charset="0"/>
              <a:buChar char="•"/>
            </a:pPr>
            <a:endParaRPr lang="en-GB" sz="3200" dirty="0"/>
          </a:p>
          <a:p>
            <a:pPr algn="just"/>
            <a:r>
              <a:rPr lang="en-GB" sz="3200" dirty="0"/>
              <a:t>Depending on how these elements are combined together, entrepreneurs shape their Business Model, i.e. the way in which an organisation creates and delivers social and economic value.</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3" name="Immagine 2">
            <a:extLst>
              <a:ext uri="{FF2B5EF4-FFF2-40B4-BE49-F238E27FC236}">
                <a16:creationId xmlns:a16="http://schemas.microsoft.com/office/drawing/2014/main" xmlns="" id="{924B71E9-1B11-4C83-BA9F-A55A77AA47BE}"/>
              </a:ext>
            </a:extLst>
          </p:cNvPr>
          <p:cNvPicPr>
            <a:picLocks noChangeAspect="1"/>
          </p:cNvPicPr>
          <p:nvPr/>
        </p:nvPicPr>
        <p:blipFill>
          <a:blip r:embed="rId3"/>
          <a:stretch>
            <a:fillRect/>
          </a:stretch>
        </p:blipFill>
        <p:spPr>
          <a:xfrm>
            <a:off x="8865704" y="1851162"/>
            <a:ext cx="3236078" cy="3656348"/>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1. The Platform</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524315"/>
          </a:xfrm>
          <a:prstGeom prst="rect">
            <a:avLst/>
          </a:prstGeom>
          <a:noFill/>
        </p:spPr>
        <p:txBody>
          <a:bodyPr wrap="square" rtlCol="0">
            <a:spAutoFit/>
          </a:bodyPr>
          <a:lstStyle/>
          <a:p>
            <a:pPr algn="just"/>
            <a:r>
              <a:rPr lang="en-GB" sz="3200" dirty="0"/>
              <a:t>The Business Platform refers to the operational contexts faced on a daily basis by entrepreneurs. The Platform hosts:  </a:t>
            </a:r>
          </a:p>
          <a:p>
            <a:pPr marL="457200" indent="-457200" algn="just">
              <a:buFont typeface="Arial" panose="020B0604020202020204" pitchFamily="34" charset="0"/>
              <a:buChar char="•"/>
            </a:pPr>
            <a:r>
              <a:rPr lang="en-GB" sz="3200" dirty="0"/>
              <a:t>Competitors</a:t>
            </a:r>
          </a:p>
          <a:p>
            <a:pPr marL="457200" indent="-457200" algn="just">
              <a:buFont typeface="Arial" panose="020B0604020202020204" pitchFamily="34" charset="0"/>
              <a:buChar char="•"/>
            </a:pPr>
            <a:r>
              <a:rPr lang="en-GB" sz="3200" dirty="0"/>
              <a:t>Customers </a:t>
            </a:r>
          </a:p>
          <a:p>
            <a:pPr marL="457200" indent="-457200" algn="just">
              <a:buFont typeface="Arial" panose="020B0604020202020204" pitchFamily="34" charset="0"/>
              <a:buChar char="•"/>
            </a:pPr>
            <a:r>
              <a:rPr lang="en-GB" sz="3200" dirty="0"/>
              <a:t>Employees</a:t>
            </a:r>
          </a:p>
          <a:p>
            <a:pPr marL="457200" indent="-457200" algn="just">
              <a:buFont typeface="Arial" panose="020B0604020202020204" pitchFamily="34" charset="0"/>
              <a:buChar char="•"/>
            </a:pPr>
            <a:r>
              <a:rPr lang="en-GB" sz="3200" dirty="0"/>
              <a:t>Technologies</a:t>
            </a:r>
          </a:p>
          <a:p>
            <a:pPr marL="457200" indent="-457200" algn="just">
              <a:buFont typeface="Arial" panose="020B0604020202020204" pitchFamily="34" charset="0"/>
              <a:buChar char="•"/>
            </a:pPr>
            <a:r>
              <a:rPr lang="en-GB" sz="3200" dirty="0"/>
              <a:t>Market trends</a:t>
            </a:r>
          </a:p>
          <a:p>
            <a:pPr marL="457200" indent="-457200" algn="just">
              <a:buFont typeface="Arial" panose="020B0604020202020204" pitchFamily="34" charset="0"/>
              <a:buChar char="•"/>
            </a:pPr>
            <a:r>
              <a:rPr lang="en-GB" sz="3200" dirty="0"/>
              <a:t>Macroeconomy dynamics</a:t>
            </a:r>
          </a:p>
          <a:p>
            <a:pPr marL="457200" indent="-457200" algn="just">
              <a:buFont typeface="Arial" panose="020B0604020202020204" pitchFamily="34" charset="0"/>
              <a:buChar char="•"/>
            </a:pPr>
            <a:r>
              <a:rPr lang="en-GB" sz="3200" dirty="0"/>
              <a:t>Etc.</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A1774FD9-AFA3-4023-BBEC-5AAB92191BCB}"/>
              </a:ext>
            </a:extLst>
          </p:cNvPr>
          <p:cNvPicPr>
            <a:picLocks noChangeAspect="1"/>
          </p:cNvPicPr>
          <p:nvPr/>
        </p:nvPicPr>
        <p:blipFill>
          <a:blip r:embed="rId3"/>
          <a:stretch>
            <a:fillRect/>
          </a:stretch>
        </p:blipFill>
        <p:spPr>
          <a:xfrm>
            <a:off x="5618922" y="2469046"/>
            <a:ext cx="4866446" cy="3772078"/>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Processes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61339" cy="4524315"/>
          </a:xfrm>
          <a:prstGeom prst="rect">
            <a:avLst/>
          </a:prstGeom>
          <a:noFill/>
        </p:spPr>
        <p:txBody>
          <a:bodyPr wrap="square" rtlCol="0">
            <a:spAutoFit/>
          </a:bodyPr>
          <a:lstStyle/>
          <a:p>
            <a:pPr algn="just"/>
            <a:r>
              <a:rPr lang="en-GB" sz="3200" dirty="0"/>
              <a:t>Regardless of their strategic Offer, every business puts is place processes and procedures to create values for their clients. </a:t>
            </a:r>
          </a:p>
          <a:p>
            <a:pPr algn="just"/>
            <a:endParaRPr lang="en-GB" sz="3200" dirty="0"/>
          </a:p>
          <a:p>
            <a:pPr algn="just"/>
            <a:r>
              <a:rPr lang="en-GB" sz="3200" dirty="0"/>
              <a:t>Raw materials and resources of any kind (inputs) are further refined through technologies, know-hows and experiences (process) to produce and finalise final products / services (output).</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E253275C-955B-4AEB-9630-D66C6DD1BD15}"/>
              </a:ext>
            </a:extLst>
          </p:cNvPr>
          <p:cNvPicPr>
            <a:picLocks noChangeAspect="1"/>
          </p:cNvPicPr>
          <p:nvPr/>
        </p:nvPicPr>
        <p:blipFill>
          <a:blip r:embed="rId3"/>
          <a:stretch>
            <a:fillRect/>
          </a:stretch>
        </p:blipFill>
        <p:spPr>
          <a:xfrm>
            <a:off x="8631887" y="2516408"/>
            <a:ext cx="3301034" cy="2411776"/>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159528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Processes – Value Chain Model </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In the between of the Input-Output Cycle, resources pass through two distinct clusters of processes: </a:t>
            </a:r>
          </a:p>
          <a:p>
            <a:pPr marL="457200" indent="-457200" algn="just">
              <a:buFont typeface="Arial" panose="020B0604020202020204" pitchFamily="34" charset="0"/>
              <a:buChar char="•"/>
            </a:pPr>
            <a:r>
              <a:rPr lang="en-GB" sz="3200" b="1" dirty="0"/>
              <a:t>Primary</a:t>
            </a:r>
            <a:r>
              <a:rPr lang="en-GB" sz="3200" dirty="0"/>
              <a:t> – the ones that directly contribute to the “transformation” of Inputs into Outputs and the generation of profit (i.e. Sales)</a:t>
            </a:r>
          </a:p>
          <a:p>
            <a:pPr marL="457200" indent="-457200" algn="just">
              <a:buFont typeface="Arial" panose="020B0604020202020204" pitchFamily="34" charset="0"/>
              <a:buChar char="•"/>
            </a:pPr>
            <a:r>
              <a:rPr lang="en-GB" sz="3200" b="1" dirty="0"/>
              <a:t>Secondary</a:t>
            </a:r>
            <a:r>
              <a:rPr lang="en-GB" sz="3200" dirty="0"/>
              <a:t> – the ones that contribute to the efficiency and efficacy of the firsts (i.e. Technologies development and innovation) </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5394873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2. Processes – Value Chain Model </a:t>
            </a:r>
            <a:endParaRPr lang="en-GB" sz="4800" b="1" dirty="0"/>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58648B32-8FE6-4969-8EA5-71399F29D526}"/>
              </a:ext>
            </a:extLst>
          </p:cNvPr>
          <p:cNvPicPr>
            <a:picLocks noChangeAspect="1"/>
          </p:cNvPicPr>
          <p:nvPr/>
        </p:nvPicPr>
        <p:blipFill>
          <a:blip r:embed="rId3" cstate="print"/>
          <a:stretch>
            <a:fillRect/>
          </a:stretch>
        </p:blipFill>
        <p:spPr>
          <a:xfrm>
            <a:off x="2047297" y="968111"/>
            <a:ext cx="8097407" cy="4691233"/>
          </a:xfrm>
          <a:prstGeom prst="rect">
            <a:avLst/>
          </a:prstGeom>
        </p:spPr>
      </p:pic>
      <p:sp>
        <p:nvSpPr>
          <p:cNvPr id="3" name="CasellaDiTesto 2">
            <a:extLst>
              <a:ext uri="{FF2B5EF4-FFF2-40B4-BE49-F238E27FC236}">
                <a16:creationId xmlns:a16="http://schemas.microsoft.com/office/drawing/2014/main" xmlns="" id="{6D4BA771-F3E1-4EE7-BE7E-F1B79F1D98BA}"/>
              </a:ext>
            </a:extLst>
          </p:cNvPr>
          <p:cNvSpPr txBox="1"/>
          <p:nvPr/>
        </p:nvSpPr>
        <p:spPr>
          <a:xfrm>
            <a:off x="3110948" y="5830957"/>
            <a:ext cx="5970104" cy="369332"/>
          </a:xfrm>
          <a:prstGeom prst="rect">
            <a:avLst/>
          </a:prstGeom>
          <a:noFill/>
        </p:spPr>
        <p:txBody>
          <a:bodyPr wrap="square" rtlCol="0">
            <a:spAutoFit/>
          </a:bodyPr>
          <a:lstStyle/>
          <a:p>
            <a:pPr algn="ctr"/>
            <a:r>
              <a:rPr lang="en-GB" dirty="0"/>
              <a:t>Source: Michael E. Porter, Competitive Advantage, 1985, p.87</a:t>
            </a:r>
          </a:p>
        </p:txBody>
      </p:sp>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597666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3. People</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7987843" cy="4031873"/>
          </a:xfrm>
          <a:prstGeom prst="rect">
            <a:avLst/>
          </a:prstGeom>
          <a:noFill/>
        </p:spPr>
        <p:txBody>
          <a:bodyPr wrap="square" rtlCol="0">
            <a:spAutoFit/>
          </a:bodyPr>
          <a:lstStyle/>
          <a:p>
            <a:pPr algn="just"/>
            <a:r>
              <a:rPr lang="en-GB" sz="3200" dirty="0"/>
              <a:t>People Management is one of the greatest and most challenging tasks faced by any entrepreneur.</a:t>
            </a:r>
          </a:p>
          <a:p>
            <a:pPr algn="just"/>
            <a:endParaRPr lang="en-GB" sz="3200" dirty="0"/>
          </a:p>
          <a:p>
            <a:pPr algn="just"/>
            <a:r>
              <a:rPr lang="en-GB" sz="3200" dirty="0"/>
              <a:t>People (i.e. the know-hows, the professional backgrounds, the technical experiences) represent the true driving force of an organisation.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pic>
        <p:nvPicPr>
          <p:cNvPr id="2" name="Immagine 1">
            <a:extLst>
              <a:ext uri="{FF2B5EF4-FFF2-40B4-BE49-F238E27FC236}">
                <a16:creationId xmlns:a16="http://schemas.microsoft.com/office/drawing/2014/main" xmlns="" id="{1D929660-7FBC-45C7-9ADD-012866A94B4C}"/>
              </a:ext>
            </a:extLst>
          </p:cNvPr>
          <p:cNvPicPr>
            <a:picLocks noChangeAspect="1"/>
          </p:cNvPicPr>
          <p:nvPr/>
        </p:nvPicPr>
        <p:blipFill>
          <a:blip r:embed="rId3"/>
          <a:stretch>
            <a:fillRect/>
          </a:stretch>
        </p:blipFill>
        <p:spPr>
          <a:xfrm>
            <a:off x="8836650" y="2187124"/>
            <a:ext cx="3148521" cy="2483752"/>
          </a:xfrm>
          <a:prstGeom prst="rect">
            <a:avLst/>
          </a:prstGeom>
        </p:spPr>
      </p:pic>
      <p:sp>
        <p:nvSpPr>
          <p:cNvPr id="9"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4" cstate="print"/>
          <a:stretch>
            <a:fillRect/>
          </a:stretch>
        </p:blipFill>
        <p:spPr>
          <a:xfrm>
            <a:off x="71846" y="6336419"/>
            <a:ext cx="1755570" cy="398758"/>
          </a:xfrm>
          <a:prstGeom prst="rect">
            <a:avLst/>
          </a:prstGeom>
        </p:spPr>
      </p:pic>
      <p:sp>
        <p:nvSpPr>
          <p:cNvPr id="17" name="CasellaDiTesto 16"/>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8" name="Immagin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4142744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ttore diritto 10">
            <a:extLst>
              <a:ext uri="{FF2B5EF4-FFF2-40B4-BE49-F238E27FC236}">
                <a16:creationId xmlns:a16="http://schemas.microsoft.com/office/drawing/2014/main" xmlns="" id="{139E7B69-5543-46E6-8704-3DE66DDACE97}"/>
              </a:ext>
            </a:extLst>
          </p:cNvPr>
          <p:cNvCxnSpPr>
            <a:cxnSpLocks/>
          </p:cNvCxnSpPr>
          <p:nvPr/>
        </p:nvCxnSpPr>
        <p:spPr>
          <a:xfrm flipV="1">
            <a:off x="13063" y="866885"/>
            <a:ext cx="12178937" cy="17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CasellaDiTesto 11">
            <a:extLst>
              <a:ext uri="{FF2B5EF4-FFF2-40B4-BE49-F238E27FC236}">
                <a16:creationId xmlns:a16="http://schemas.microsoft.com/office/drawing/2014/main" xmlns="" id="{36560260-39B2-4C92-B815-0A5BB23A7859}"/>
              </a:ext>
            </a:extLst>
          </p:cNvPr>
          <p:cNvSpPr txBox="1"/>
          <p:nvPr/>
        </p:nvSpPr>
        <p:spPr>
          <a:xfrm>
            <a:off x="2671084" y="9781"/>
            <a:ext cx="9314087" cy="830997"/>
          </a:xfrm>
          <a:prstGeom prst="rect">
            <a:avLst/>
          </a:prstGeom>
          <a:noFill/>
        </p:spPr>
        <p:txBody>
          <a:bodyPr wrap="square" rtlCol="0">
            <a:spAutoFit/>
          </a:bodyPr>
          <a:lstStyle/>
          <a:p>
            <a:pPr algn="just"/>
            <a:r>
              <a:rPr lang="en-US" sz="4800" b="1" dirty="0"/>
              <a:t>Value Creation vs Value Outcomes</a:t>
            </a:r>
            <a:endParaRPr lang="en-GB" sz="4800" b="1" dirty="0"/>
          </a:p>
        </p:txBody>
      </p:sp>
      <p:sp>
        <p:nvSpPr>
          <p:cNvPr id="13" name="CasellaDiTesto 12">
            <a:extLst>
              <a:ext uri="{FF2B5EF4-FFF2-40B4-BE49-F238E27FC236}">
                <a16:creationId xmlns:a16="http://schemas.microsoft.com/office/drawing/2014/main" xmlns="" id="{68DE762D-1903-4033-9C77-D088FA1FE6CB}"/>
              </a:ext>
            </a:extLst>
          </p:cNvPr>
          <p:cNvSpPr txBox="1"/>
          <p:nvPr/>
        </p:nvSpPr>
        <p:spPr>
          <a:xfrm>
            <a:off x="387531" y="1460139"/>
            <a:ext cx="11416938" cy="4031873"/>
          </a:xfrm>
          <a:prstGeom prst="rect">
            <a:avLst/>
          </a:prstGeom>
          <a:noFill/>
        </p:spPr>
        <p:txBody>
          <a:bodyPr wrap="square" rtlCol="0">
            <a:spAutoFit/>
          </a:bodyPr>
          <a:lstStyle/>
          <a:p>
            <a:pPr algn="just"/>
            <a:r>
              <a:rPr lang="en-GB" sz="3200" dirty="0"/>
              <a:t>Value is a very complex concept that comes in many forms and shapes: </a:t>
            </a:r>
          </a:p>
          <a:p>
            <a:pPr marL="457200" indent="-457200" algn="just">
              <a:buFont typeface="Arial" panose="020B0604020202020204" pitchFamily="34" charset="0"/>
              <a:buChar char="•"/>
            </a:pPr>
            <a:r>
              <a:rPr lang="en-GB" sz="3200" dirty="0"/>
              <a:t>Qualitative Value</a:t>
            </a:r>
          </a:p>
          <a:p>
            <a:pPr marL="457200" indent="-457200" algn="just">
              <a:buFont typeface="Arial" panose="020B0604020202020204" pitchFamily="34" charset="0"/>
              <a:buChar char="•"/>
            </a:pPr>
            <a:r>
              <a:rPr lang="en-GB" sz="3200" dirty="0"/>
              <a:t>Quantitative Value</a:t>
            </a:r>
          </a:p>
          <a:p>
            <a:pPr marL="457200" indent="-457200" algn="just">
              <a:buFont typeface="Arial" panose="020B0604020202020204" pitchFamily="34" charset="0"/>
              <a:buChar char="•"/>
            </a:pPr>
            <a:r>
              <a:rPr lang="en-GB" sz="3200" dirty="0"/>
              <a:t>Output (the actual “result” in terms of product or service produced by the enterprise)</a:t>
            </a:r>
          </a:p>
          <a:p>
            <a:pPr marL="457200" indent="-457200" algn="just">
              <a:buFont typeface="Arial" panose="020B0604020202020204" pitchFamily="34" charset="0"/>
              <a:buChar char="•"/>
            </a:pPr>
            <a:r>
              <a:rPr lang="en-GB" sz="3200" dirty="0"/>
              <a:t>Outcome (the expected impact from that product/service not just as profit, i.e. customer satisfaction)</a:t>
            </a:r>
          </a:p>
        </p:txBody>
      </p:sp>
      <p:pic>
        <p:nvPicPr>
          <p:cNvPr id="14" name="Picture 13">
            <a:extLst>
              <a:ext uri="{FF2B5EF4-FFF2-40B4-BE49-F238E27FC236}">
                <a16:creationId xmlns:a16="http://schemas.microsoft.com/office/drawing/2014/main" xmlns="" id="{AC82B15C-9518-4DF3-B7F1-432948ADC0C5}"/>
              </a:ext>
            </a:extLst>
          </p:cNvPr>
          <p:cNvPicPr>
            <a:picLocks noChangeAspect="1"/>
          </p:cNvPicPr>
          <p:nvPr/>
        </p:nvPicPr>
        <p:blipFill>
          <a:blip r:embed="rId2" cstate="print"/>
          <a:stretch>
            <a:fillRect/>
          </a:stretch>
        </p:blipFill>
        <p:spPr>
          <a:xfrm>
            <a:off x="71846" y="111008"/>
            <a:ext cx="2246811" cy="628544"/>
          </a:xfrm>
          <a:prstGeom prst="rect">
            <a:avLst/>
          </a:prstGeom>
        </p:spPr>
      </p:pic>
      <p:sp>
        <p:nvSpPr>
          <p:cNvPr id="8" name="Rectangle 9">
            <a:extLst>
              <a:ext uri="{FF2B5EF4-FFF2-40B4-BE49-F238E27FC236}">
                <a16:creationId xmlns="" xmlns:a16="http://schemas.microsoft.com/office/drawing/2014/main" xmlns:lc="http://schemas.openxmlformats.org/drawingml/2006/lockedCanvas" id="{D3F154E4-91BF-454F-8191-5E87AB70BB61}"/>
              </a:ext>
            </a:extLst>
          </p:cNvPr>
          <p:cNvSpPr/>
          <p:nvPr/>
        </p:nvSpPr>
        <p:spPr>
          <a:xfrm>
            <a:off x="1806129" y="6154440"/>
            <a:ext cx="4577980" cy="73866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ru-RU" sz="1050" dirty="0">
                <a:latin typeface="Calibri" panose="020F0502020204030204" pitchFamily="34" charset="0"/>
                <a:ea typeface="Calibri" panose="020F0502020204030204" pitchFamily="34" charset="0"/>
                <a:cs typeface="Times New Roman" panose="02020603050405020304" pitchFamily="18" charset="0"/>
              </a:rPr>
              <a:t>This project has been funded with support from the European Commission. This document and its contents reflect the views only of the authors, and the Commission cannot be held responsible for any use which may be made of the information contained therein</a:t>
            </a:r>
            <a:r>
              <a:rPr lang="en-US" sz="1050" dirty="0">
                <a:latin typeface="Calibri" panose="020F0502020204030204" pitchFamily="34" charset="0"/>
                <a:ea typeface="Calibri" panose="020F0502020204030204" pitchFamily="34" charset="0"/>
                <a:cs typeface="Times New Roman" panose="02020603050405020304" pitchFamily="18" charset="0"/>
              </a:rPr>
              <a:t>​</a:t>
            </a: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14">
            <a:extLst>
              <a:ext uri="{FF2B5EF4-FFF2-40B4-BE49-F238E27FC236}">
                <a16:creationId xmlns="" xmlns:a16="http://schemas.microsoft.com/office/drawing/2014/main" xmlns:lc="http://schemas.openxmlformats.org/drawingml/2006/lockedCanvas" id="{EDA58C0D-332B-4CA6-B51B-6306B590E425}"/>
              </a:ext>
            </a:extLst>
          </p:cNvPr>
          <p:cNvPicPr>
            <a:picLocks noChangeAspect="1"/>
          </p:cNvPicPr>
          <p:nvPr/>
        </p:nvPicPr>
        <p:blipFill>
          <a:blip r:embed="rId3" cstate="print"/>
          <a:stretch>
            <a:fillRect/>
          </a:stretch>
        </p:blipFill>
        <p:spPr>
          <a:xfrm>
            <a:off x="71846" y="6336419"/>
            <a:ext cx="1755570" cy="398758"/>
          </a:xfrm>
          <a:prstGeom prst="rect">
            <a:avLst/>
          </a:prstGeom>
        </p:spPr>
      </p:pic>
      <p:sp>
        <p:nvSpPr>
          <p:cNvPr id="16" name="CasellaDiTesto 15"/>
          <p:cNvSpPr txBox="1"/>
          <p:nvPr/>
        </p:nvSpPr>
        <p:spPr>
          <a:xfrm>
            <a:off x="7326893" y="6183327"/>
            <a:ext cx="4975588"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dirty="0"/>
              <a:t>Legal description – Creative Commons licensing: The materials published on the </a:t>
            </a:r>
            <a:r>
              <a:rPr lang="en-US" sz="1050" dirty="0" err="1"/>
              <a:t>EntreComp</a:t>
            </a:r>
            <a:r>
              <a:rPr lang="en-US" sz="1050" dirty="0"/>
              <a:t> project website are classified as Open Educational Resources' (OER) and can be freely (without permission of their creators): downloaded, used, reused, copied, adapted, and shared by users, with information about the source of their origin</a:t>
            </a:r>
            <a:r>
              <a:rPr lang="en-US" sz="1050" dirty="0" smtClean="0"/>
              <a:t>.</a:t>
            </a:r>
            <a:endParaRPr lang="en-US" sz="1050" dirty="0"/>
          </a:p>
        </p:txBody>
      </p:sp>
      <p:pic>
        <p:nvPicPr>
          <p:cNvPr id="17" name="Immagin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6384109" y="6349481"/>
            <a:ext cx="976864" cy="348582"/>
          </a:xfrm>
          <a:prstGeom prst="rect">
            <a:avLst/>
          </a:prstGeom>
        </p:spPr>
      </p:pic>
    </p:spTree>
    <p:extLst>
      <p:ext uri="{BB962C8B-B14F-4D97-AF65-F5344CB8AC3E}">
        <p14:creationId xmlns:p14="http://schemas.microsoft.com/office/powerpoint/2010/main" val="39778502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2601</TotalTime>
  <Words>4082</Words>
  <Application>Microsoft Office PowerPoint</Application>
  <PresentationFormat>Widescreen</PresentationFormat>
  <Paragraphs>201</Paragraphs>
  <Slides>26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26</vt:i4>
      </vt:variant>
    </vt:vector>
  </HeadingPairs>
  <TitlesOfParts>
    <vt:vector size="31"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riccardo di marco</dc:creator>
  <cp:lastModifiedBy>Windows User</cp:lastModifiedBy>
  <cp:revision>69</cp:revision>
  <dcterms:created xsi:type="dcterms:W3CDTF">2020-06-03T14:30:57Z</dcterms:created>
  <dcterms:modified xsi:type="dcterms:W3CDTF">2022-06-14T09:16:27Z</dcterms:modified>
</cp:coreProperties>
</file>