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63" r:id="rId2"/>
    <p:sldId id="264" r:id="rId3"/>
    <p:sldId id="265" r:id="rId4"/>
    <p:sldId id="267" r:id="rId5"/>
    <p:sldId id="266" r:id="rId6"/>
    <p:sldId id="268" r:id="rId7"/>
    <p:sldId id="269" r:id="rId8"/>
    <p:sldId id="270" r:id="rId9"/>
    <p:sldId id="271" r:id="rId10"/>
    <p:sldId id="272" r:id="rId11"/>
    <p:sldId id="273" r:id="rId12"/>
    <p:sldId id="274" r:id="rId13"/>
    <p:sldId id="275" r:id="rId14"/>
    <p:sldId id="276" r:id="rId15"/>
    <p:sldId id="283" r:id="rId16"/>
    <p:sldId id="277" r:id="rId17"/>
    <p:sldId id="278" r:id="rId18"/>
    <p:sldId id="279" r:id="rId19"/>
    <p:sldId id="280" r:id="rId20"/>
    <p:sldId id="281"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1"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8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505" autoAdjust="0"/>
  </p:normalViewPr>
  <p:slideViewPr>
    <p:cSldViewPr snapToGrid="0">
      <p:cViewPr varScale="1">
        <p:scale>
          <a:sx n="64" d="100"/>
          <a:sy n="64" d="100"/>
        </p:scale>
        <p:origin x="9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a16="http://schemas.microsoft.com/office/drawing/2014/main" xmlns=""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a16="http://schemas.microsoft.com/office/drawing/2014/main" xmlns=""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a16="http://schemas.microsoft.com/office/drawing/2014/main" xmlns=""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a16="http://schemas.microsoft.com/office/drawing/2014/main" xmlns=""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a16="http://schemas.microsoft.com/office/drawing/2014/main" xmlns=""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a16="http://schemas.microsoft.com/office/drawing/2014/main" xmlns=""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a16="http://schemas.microsoft.com/office/drawing/2014/main" xmlns=""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a16="http://schemas.microsoft.com/office/drawing/2014/main" xmlns=""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a16="http://schemas.microsoft.com/office/drawing/2014/main" xmlns=""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a16="http://schemas.microsoft.com/office/drawing/2014/main" xmlns=""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a16="http://schemas.microsoft.com/office/drawing/2014/main" xmlns=""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a16="http://schemas.microsoft.com/office/drawing/2014/main" xmlns=""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albertbandura.com/"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2.1 Self-awareness and self-efficacy </a:t>
            </a:r>
          </a:p>
          <a:p>
            <a:pPr algn="ctr"/>
            <a:endParaRPr lang="en-GB" sz="1600" b="1" dirty="0"/>
          </a:p>
          <a:p>
            <a:pPr algn="ctr"/>
            <a:r>
              <a:rPr lang="en-GB" sz="4400" b="1" dirty="0"/>
              <a:t>2.1.A Reflect on your aspirations and wants</a:t>
            </a:r>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301315"/>
            <a:ext cx="1755570" cy="398758"/>
          </a:xfrm>
          <a:prstGeom prst="rect">
            <a:avLst/>
          </a:prstGeom>
        </p:spPr>
      </p:pic>
      <p:sp>
        <p:nvSpPr>
          <p:cNvPr id="12" name="CasellaDiTesto 17"/>
          <p:cNvSpPr txBox="1"/>
          <p:nvPr/>
        </p:nvSpPr>
        <p:spPr>
          <a:xfrm>
            <a:off x="7255047"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14377"/>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The strengths/weaknesses analysis</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9113657" cy="4524315"/>
          </a:xfrm>
          <a:prstGeom prst="rect">
            <a:avLst/>
          </a:prstGeom>
          <a:noFill/>
        </p:spPr>
        <p:txBody>
          <a:bodyPr wrap="square" rtlCol="0">
            <a:spAutoFit/>
          </a:bodyPr>
          <a:lstStyle/>
          <a:p>
            <a:pPr algn="just"/>
            <a:r>
              <a:rPr lang="en-GB" sz="3200" dirty="0"/>
              <a:t>In career and professional development, such analysis is greatly exploited by Human Resources specialists to get a sense of the personal areas in which someone could improve/unleash its full potential. </a:t>
            </a:r>
          </a:p>
          <a:p>
            <a:pPr algn="just"/>
            <a:endParaRPr lang="en-GB" sz="3200" dirty="0"/>
          </a:p>
          <a:p>
            <a:pPr algn="just"/>
            <a:r>
              <a:rPr lang="en-GB" sz="3200" dirty="0"/>
              <a:t>S/W analysis are not to be confused with Personality Tests: they can complement each others while remaining two different tools with two different scopes.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C9A90BB2-885D-4EB3-B155-A877102D0A4F}"/>
              </a:ext>
            </a:extLst>
          </p:cNvPr>
          <p:cNvPicPr>
            <a:picLocks noChangeAspect="1"/>
          </p:cNvPicPr>
          <p:nvPr/>
        </p:nvPicPr>
        <p:blipFill>
          <a:blip r:embed="rId3"/>
          <a:stretch>
            <a:fillRect/>
          </a:stretch>
        </p:blipFill>
        <p:spPr>
          <a:xfrm>
            <a:off x="9518197" y="2611484"/>
            <a:ext cx="2466974" cy="1635031"/>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6301"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82018" y="6301315"/>
            <a:ext cx="1755570" cy="398758"/>
          </a:xfrm>
          <a:prstGeom prst="rect">
            <a:avLst/>
          </a:prstGeom>
        </p:spPr>
      </p:pic>
      <p:sp>
        <p:nvSpPr>
          <p:cNvPr id="17" name="CasellaDiTesto 17"/>
          <p:cNvSpPr txBox="1"/>
          <p:nvPr/>
        </p:nvSpPr>
        <p:spPr>
          <a:xfrm>
            <a:off x="7337065"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94281" y="6314377"/>
            <a:ext cx="976864" cy="348582"/>
          </a:xfrm>
          <a:prstGeom prst="rect">
            <a:avLst/>
          </a:prstGeom>
        </p:spPr>
      </p:pic>
    </p:spTree>
    <p:extLst>
      <p:ext uri="{BB962C8B-B14F-4D97-AF65-F5344CB8AC3E}">
        <p14:creationId xmlns:p14="http://schemas.microsoft.com/office/powerpoint/2010/main" val="2501348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A personal SWOT analysis</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539430"/>
          </a:xfrm>
          <a:prstGeom prst="rect">
            <a:avLst/>
          </a:prstGeom>
          <a:noFill/>
        </p:spPr>
        <p:txBody>
          <a:bodyPr wrap="square" rtlCol="0">
            <a:spAutoFit/>
          </a:bodyPr>
          <a:lstStyle/>
          <a:p>
            <a:pPr algn="just"/>
            <a:r>
              <a:rPr lang="en-GB" sz="3200" dirty="0"/>
              <a:t>There is not such thing as an “handbook” for self-assessments. But one of the most recurrent instrument is the so called personal SWOT (Strengths; Weakness; Opportunities; Threats) analysis. </a:t>
            </a:r>
          </a:p>
          <a:p>
            <a:pPr algn="just"/>
            <a:endParaRPr lang="en-GB" sz="3200" dirty="0"/>
          </a:p>
          <a:p>
            <a:pPr algn="just"/>
            <a:r>
              <a:rPr lang="en-GB" sz="3200" dirty="0"/>
              <a:t>While this tool is highly exploited to evaluate the competitiveness of a business, some suggests its possible “re-cycling” even upon the individual and personal dimension.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6301"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82018" y="6301315"/>
            <a:ext cx="1755570" cy="398758"/>
          </a:xfrm>
          <a:prstGeom prst="rect">
            <a:avLst/>
          </a:prstGeom>
        </p:spPr>
      </p:pic>
      <p:sp>
        <p:nvSpPr>
          <p:cNvPr id="16" name="CasellaDiTesto 17"/>
          <p:cNvSpPr txBox="1"/>
          <p:nvPr/>
        </p:nvSpPr>
        <p:spPr>
          <a:xfrm>
            <a:off x="7337065"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94281" y="6314377"/>
            <a:ext cx="976864" cy="348582"/>
          </a:xfrm>
          <a:prstGeom prst="rect">
            <a:avLst/>
          </a:prstGeom>
        </p:spPr>
      </p:pic>
    </p:spTree>
    <p:extLst>
      <p:ext uri="{BB962C8B-B14F-4D97-AF65-F5344CB8AC3E}">
        <p14:creationId xmlns:p14="http://schemas.microsoft.com/office/powerpoint/2010/main" val="2694823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Breaking down the four variables</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n-GB" sz="3200" b="1" dirty="0"/>
              <a:t>Strengths</a:t>
            </a:r>
            <a:r>
              <a:rPr lang="en-GB" sz="3200" dirty="0"/>
              <a:t>: what can you do at your best…</a:t>
            </a:r>
          </a:p>
          <a:p>
            <a:pPr algn="just"/>
            <a:endParaRPr lang="en-GB" sz="3200" dirty="0"/>
          </a:p>
          <a:p>
            <a:pPr algn="just"/>
            <a:r>
              <a:rPr lang="en-GB" sz="3200" b="1" dirty="0"/>
              <a:t>Weaknesses</a:t>
            </a:r>
            <a:r>
              <a:rPr lang="en-GB" sz="3200" dirty="0"/>
              <a:t>: what you lack in…</a:t>
            </a:r>
          </a:p>
          <a:p>
            <a:pPr algn="just"/>
            <a:endParaRPr lang="en-GB" sz="3200" dirty="0"/>
          </a:p>
          <a:p>
            <a:pPr algn="just"/>
            <a:r>
              <a:rPr lang="en-GB" sz="3200" b="1" dirty="0"/>
              <a:t>Opportunities</a:t>
            </a:r>
            <a:r>
              <a:rPr lang="en-GB" sz="3200" dirty="0"/>
              <a:t>: what drives you and what triggers your top-notch mind states…</a:t>
            </a:r>
          </a:p>
          <a:p>
            <a:pPr algn="just"/>
            <a:endParaRPr lang="en-GB" sz="3200" dirty="0"/>
          </a:p>
          <a:p>
            <a:pPr algn="just"/>
            <a:r>
              <a:rPr lang="en-GB" sz="3200" b="1" dirty="0"/>
              <a:t>Threats</a:t>
            </a:r>
            <a:r>
              <a:rPr lang="en-GB" sz="3200" dirty="0"/>
              <a:t>: what scares you and what prevents you to act…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a16="http://schemas.microsoft.com/office/drawing/2014/main" xmlns="" id="{0765460A-7142-4572-9A19-72E67A97A7B8}"/>
              </a:ext>
            </a:extLst>
          </p:cNvPr>
          <p:cNvPicPr>
            <a:picLocks noChangeAspect="1"/>
          </p:cNvPicPr>
          <p:nvPr/>
        </p:nvPicPr>
        <p:blipFill>
          <a:blip r:embed="rId3"/>
          <a:stretch>
            <a:fillRect/>
          </a:stretch>
        </p:blipFill>
        <p:spPr>
          <a:xfrm>
            <a:off x="5943599" y="2383207"/>
            <a:ext cx="2357437" cy="699102"/>
          </a:xfrm>
          <a:prstGeom prst="rect">
            <a:avLst/>
          </a:prstGeom>
        </p:spPr>
      </p:pic>
      <p:pic>
        <p:nvPicPr>
          <p:cNvPr id="4" name="Immagine 3">
            <a:extLst>
              <a:ext uri="{FF2B5EF4-FFF2-40B4-BE49-F238E27FC236}">
                <a16:creationId xmlns:a16="http://schemas.microsoft.com/office/drawing/2014/main" xmlns="" id="{861E0E03-A8A5-4A88-A9DA-126D5B32BAC4}"/>
              </a:ext>
            </a:extLst>
          </p:cNvPr>
          <p:cNvPicPr>
            <a:picLocks noChangeAspect="1"/>
          </p:cNvPicPr>
          <p:nvPr/>
        </p:nvPicPr>
        <p:blipFill>
          <a:blip r:embed="rId4"/>
          <a:stretch>
            <a:fillRect/>
          </a:stretch>
        </p:blipFill>
        <p:spPr>
          <a:xfrm>
            <a:off x="2857500" y="3887548"/>
            <a:ext cx="795338" cy="1032544"/>
          </a:xfrm>
          <a:prstGeom prst="rect">
            <a:avLst/>
          </a:prstGeom>
        </p:spPr>
      </p:pic>
      <p:pic>
        <p:nvPicPr>
          <p:cNvPr id="5" name="Immagine 4">
            <a:extLst>
              <a:ext uri="{FF2B5EF4-FFF2-40B4-BE49-F238E27FC236}">
                <a16:creationId xmlns:a16="http://schemas.microsoft.com/office/drawing/2014/main" xmlns="" id="{7229491B-93EB-4849-9E99-D8BE4AD1E950}"/>
              </a:ext>
            </a:extLst>
          </p:cNvPr>
          <p:cNvPicPr>
            <a:picLocks noChangeAspect="1"/>
          </p:cNvPicPr>
          <p:nvPr/>
        </p:nvPicPr>
        <p:blipFill>
          <a:blip r:embed="rId5"/>
          <a:stretch>
            <a:fillRect/>
          </a:stretch>
        </p:blipFill>
        <p:spPr>
          <a:xfrm>
            <a:off x="9904343" y="4486643"/>
            <a:ext cx="454093" cy="1444017"/>
          </a:xfrm>
          <a:prstGeom prst="rect">
            <a:avLst/>
          </a:prstGeom>
        </p:spPr>
      </p:pic>
      <p:pic>
        <p:nvPicPr>
          <p:cNvPr id="6" name="Immagine 5">
            <a:extLst>
              <a:ext uri="{FF2B5EF4-FFF2-40B4-BE49-F238E27FC236}">
                <a16:creationId xmlns:a16="http://schemas.microsoft.com/office/drawing/2014/main" xmlns="" id="{BD5D2BD5-F91E-429E-BD8B-0A6A104F93DD}"/>
              </a:ext>
            </a:extLst>
          </p:cNvPr>
          <p:cNvPicPr>
            <a:picLocks noChangeAspect="1"/>
          </p:cNvPicPr>
          <p:nvPr/>
        </p:nvPicPr>
        <p:blipFill>
          <a:blip r:embed="rId6"/>
          <a:stretch>
            <a:fillRect/>
          </a:stretch>
        </p:blipFill>
        <p:spPr>
          <a:xfrm>
            <a:off x="7514557" y="1021491"/>
            <a:ext cx="1228032" cy="1330368"/>
          </a:xfrm>
          <a:prstGeom prst="rect">
            <a:avLst/>
          </a:prstGeom>
        </p:spPr>
      </p:pic>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6301"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7" cstate="print"/>
          <a:stretch>
            <a:fillRect/>
          </a:stretch>
        </p:blipFill>
        <p:spPr>
          <a:xfrm>
            <a:off x="82018" y="6301315"/>
            <a:ext cx="1755570" cy="398758"/>
          </a:xfrm>
          <a:prstGeom prst="rect">
            <a:avLst/>
          </a:prstGeom>
        </p:spPr>
      </p:pic>
      <p:sp>
        <p:nvSpPr>
          <p:cNvPr id="18" name="CasellaDiTesto 17"/>
          <p:cNvSpPr txBox="1"/>
          <p:nvPr/>
        </p:nvSpPr>
        <p:spPr>
          <a:xfrm>
            <a:off x="7337065"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6394281" y="6314377"/>
            <a:ext cx="976864" cy="348582"/>
          </a:xfrm>
          <a:prstGeom prst="rect">
            <a:avLst/>
          </a:prstGeom>
        </p:spPr>
      </p:pic>
    </p:spTree>
    <p:extLst>
      <p:ext uri="{BB962C8B-B14F-4D97-AF65-F5344CB8AC3E}">
        <p14:creationId xmlns:p14="http://schemas.microsoft.com/office/powerpoint/2010/main" val="3235657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Connecting the dots…</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n-GB" sz="3200" dirty="0"/>
              <a:t>From the simultaneous consideration of the four, here you have a full matrix that pinpoints the essentials of your attitudes, behaviours and values. </a:t>
            </a:r>
          </a:p>
          <a:p>
            <a:pPr algn="just"/>
            <a:endParaRPr lang="en-GB" sz="3200" dirty="0"/>
          </a:p>
          <a:p>
            <a:pPr algn="just"/>
            <a:r>
              <a:rPr lang="en-GB" sz="3200" dirty="0"/>
              <a:t>In doing so, it will be much easier for you to understand how to capitalize on your strengths so to contain your fears, and to enable for yourself the most favourable conditions for your efficiency and efficacy.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6301"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82018" y="6301315"/>
            <a:ext cx="1755570" cy="398758"/>
          </a:xfrm>
          <a:prstGeom prst="rect">
            <a:avLst/>
          </a:prstGeom>
        </p:spPr>
      </p:pic>
      <p:sp>
        <p:nvSpPr>
          <p:cNvPr id="16" name="CasellaDiTesto 17"/>
          <p:cNvSpPr txBox="1"/>
          <p:nvPr/>
        </p:nvSpPr>
        <p:spPr>
          <a:xfrm>
            <a:off x="7337065"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94281" y="6314377"/>
            <a:ext cx="976864" cy="348582"/>
          </a:xfrm>
          <a:prstGeom prst="rect">
            <a:avLst/>
          </a:prstGeom>
        </p:spPr>
      </p:pic>
    </p:spTree>
    <p:extLst>
      <p:ext uri="{BB962C8B-B14F-4D97-AF65-F5344CB8AC3E}">
        <p14:creationId xmlns:p14="http://schemas.microsoft.com/office/powerpoint/2010/main" val="3976217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The group SWOT analysis</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7599182" cy="3539430"/>
          </a:xfrm>
          <a:prstGeom prst="rect">
            <a:avLst/>
          </a:prstGeom>
          <a:noFill/>
        </p:spPr>
        <p:txBody>
          <a:bodyPr wrap="square" rtlCol="0">
            <a:spAutoFit/>
          </a:bodyPr>
          <a:lstStyle/>
          <a:p>
            <a:pPr algn="just"/>
            <a:r>
              <a:rPr lang="en-GB" sz="3200" dirty="0"/>
              <a:t>As a step further, the same process can be applied to a broader scale rather than the individual. </a:t>
            </a:r>
          </a:p>
          <a:p>
            <a:pPr algn="just"/>
            <a:endParaRPr lang="en-GB" sz="3200" dirty="0"/>
          </a:p>
          <a:p>
            <a:pPr algn="just"/>
            <a:r>
              <a:rPr lang="en-GB" sz="3200" dirty="0"/>
              <a:t>This will identify the dynamics that affect/impact/empower the team as a whole.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9CD0DBFC-CAA6-4C6D-AE9B-4FFCB844C504}"/>
              </a:ext>
            </a:extLst>
          </p:cNvPr>
          <p:cNvPicPr>
            <a:picLocks noChangeAspect="1"/>
          </p:cNvPicPr>
          <p:nvPr/>
        </p:nvPicPr>
        <p:blipFill>
          <a:blip r:embed="rId3"/>
          <a:stretch>
            <a:fillRect/>
          </a:stretch>
        </p:blipFill>
        <p:spPr>
          <a:xfrm>
            <a:off x="8039891" y="2141130"/>
            <a:ext cx="3945280" cy="2575740"/>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6301"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82018" y="6301315"/>
            <a:ext cx="1755570" cy="398758"/>
          </a:xfrm>
          <a:prstGeom prst="rect">
            <a:avLst/>
          </a:prstGeom>
        </p:spPr>
      </p:pic>
      <p:sp>
        <p:nvSpPr>
          <p:cNvPr id="17" name="CasellaDiTesto 17"/>
          <p:cNvSpPr txBox="1"/>
          <p:nvPr/>
        </p:nvSpPr>
        <p:spPr>
          <a:xfrm>
            <a:off x="7337065"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94281" y="6314377"/>
            <a:ext cx="976864" cy="348582"/>
          </a:xfrm>
          <a:prstGeom prst="rect">
            <a:avLst/>
          </a:prstGeom>
        </p:spPr>
      </p:pic>
    </p:spTree>
    <p:extLst>
      <p:ext uri="{BB962C8B-B14F-4D97-AF65-F5344CB8AC3E}">
        <p14:creationId xmlns:p14="http://schemas.microsoft.com/office/powerpoint/2010/main" val="964413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a:t>To recap: Checklist for self-check</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015663"/>
          </a:xfrm>
          <a:prstGeom prst="rect">
            <a:avLst/>
          </a:prstGeom>
          <a:noFill/>
        </p:spPr>
        <p:txBody>
          <a:bodyPr wrap="square" rtlCol="0">
            <a:spAutoFit/>
          </a:bodyPr>
          <a:lstStyle/>
          <a:p>
            <a:pPr algn="just"/>
            <a:r>
              <a:rPr lang="en-GB" sz="2000" dirty="0"/>
              <a:t>On the basis of the previous content, please feel free to exercise and practice with the SWOT Model. Try to outline strengths and weaknesses of your own persona and identify those contextual factors that triggers or inhibits your greatest potentials…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3" name="Tabella 3">
            <a:extLst>
              <a:ext uri="{FF2B5EF4-FFF2-40B4-BE49-F238E27FC236}">
                <a16:creationId xmlns:a16="http://schemas.microsoft.com/office/drawing/2014/main" xmlns="" id="{422D1347-3E79-4B07-A2A4-4E6EBB3E5275}"/>
              </a:ext>
            </a:extLst>
          </p:cNvPr>
          <p:cNvGraphicFramePr>
            <a:graphicFrameLocks noGrp="1"/>
          </p:cNvGraphicFramePr>
          <p:nvPr>
            <p:extLst>
              <p:ext uri="{D42A27DB-BD31-4B8C-83A1-F6EECF244321}">
                <p14:modId xmlns:p14="http://schemas.microsoft.com/office/powerpoint/2010/main" val="26006965"/>
              </p:ext>
            </p:extLst>
          </p:nvPr>
        </p:nvGraphicFramePr>
        <p:xfrm>
          <a:off x="2032000" y="2585036"/>
          <a:ext cx="8128000" cy="31191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1018999409"/>
                    </a:ext>
                  </a:extLst>
                </a:gridCol>
                <a:gridCol w="4064000">
                  <a:extLst>
                    <a:ext uri="{9D8B030D-6E8A-4147-A177-3AD203B41FA5}">
                      <a16:colId xmlns:a16="http://schemas.microsoft.com/office/drawing/2014/main" xmlns="" val="2850110377"/>
                    </a:ext>
                  </a:extLst>
                </a:gridCol>
              </a:tblGrid>
              <a:tr h="370840">
                <a:tc>
                  <a:txBody>
                    <a:bodyPr/>
                    <a:lstStyle/>
                    <a:p>
                      <a:pPr algn="ctr"/>
                      <a:r>
                        <a:rPr lang="en-GB" sz="1800" b="1" dirty="0"/>
                        <a:t>Strengths</a:t>
                      </a:r>
                      <a:endParaRPr lang="it-IT" dirty="0"/>
                    </a:p>
                  </a:txBody>
                  <a:tcPr>
                    <a:solidFill>
                      <a:srgbClr val="E08041"/>
                    </a:solidFill>
                  </a:tcPr>
                </a:tc>
                <a:tc>
                  <a:txBody>
                    <a:bodyPr/>
                    <a:lstStyle/>
                    <a:p>
                      <a:pPr algn="ctr"/>
                      <a:r>
                        <a:rPr lang="en-GB" sz="1800" b="1" dirty="0"/>
                        <a:t>Weaknesses</a:t>
                      </a:r>
                      <a:endParaRPr lang="it-IT" dirty="0"/>
                    </a:p>
                  </a:txBody>
                  <a:tcPr>
                    <a:solidFill>
                      <a:srgbClr val="E08041"/>
                    </a:solidFill>
                  </a:tcPr>
                </a:tc>
                <a:extLst>
                  <a:ext uri="{0D108BD9-81ED-4DB2-BD59-A6C34878D82A}">
                    <a16:rowId xmlns:a16="http://schemas.microsoft.com/office/drawing/2014/main" xmlns="" val="14206857"/>
                  </a:ext>
                </a:extLst>
              </a:tr>
              <a:tr h="370840">
                <a:tc>
                  <a:txBody>
                    <a:bodyPr/>
                    <a:lstStyle/>
                    <a:p>
                      <a:pPr marL="285750" indent="-285750" algn="l">
                        <a:buFont typeface="Arial" panose="020B0604020202020204" pitchFamily="34" charset="0"/>
                        <a:buChar char="•"/>
                      </a:pPr>
                      <a:r>
                        <a:rPr lang="it-IT" dirty="0"/>
                        <a:t>…</a:t>
                      </a:r>
                    </a:p>
                    <a:p>
                      <a:pPr algn="l"/>
                      <a:endParaRPr lang="it-IT" dirty="0"/>
                    </a:p>
                    <a:p>
                      <a:pPr algn="l"/>
                      <a:endParaRPr lang="it-IT" dirty="0"/>
                    </a:p>
                    <a:p>
                      <a:pPr algn="l"/>
                      <a:endParaRPr lang="it-IT" dirty="0"/>
                    </a:p>
                  </a:txBody>
                  <a:tcPr>
                    <a:solidFill>
                      <a:schemeClr val="accent2">
                        <a:lumMod val="40000"/>
                        <a:lumOff val="60000"/>
                      </a:schemeClr>
                    </a:solidFill>
                  </a:tcPr>
                </a:tc>
                <a:tc>
                  <a:txBody>
                    <a:bodyPr/>
                    <a:lstStyle/>
                    <a:p>
                      <a:pPr marL="285750" indent="-285750" algn="l">
                        <a:buFont typeface="Arial" panose="020B0604020202020204" pitchFamily="34" charset="0"/>
                        <a:buChar char="•"/>
                      </a:pPr>
                      <a:r>
                        <a:rPr lang="it-IT" dirty="0"/>
                        <a:t>…</a:t>
                      </a:r>
                    </a:p>
                  </a:txBody>
                  <a:tcPr>
                    <a:solidFill>
                      <a:schemeClr val="accent2">
                        <a:lumMod val="40000"/>
                        <a:lumOff val="60000"/>
                      </a:schemeClr>
                    </a:solidFill>
                  </a:tcPr>
                </a:tc>
                <a:extLst>
                  <a:ext uri="{0D108BD9-81ED-4DB2-BD59-A6C34878D82A}">
                    <a16:rowId xmlns:a16="http://schemas.microsoft.com/office/drawing/2014/main" xmlns="" val="3021921196"/>
                  </a:ext>
                </a:extLst>
              </a:tr>
              <a:tr h="370840">
                <a:tc>
                  <a:txBody>
                    <a:bodyPr/>
                    <a:lstStyle/>
                    <a:p>
                      <a:pPr algn="ctr"/>
                      <a:r>
                        <a:rPr lang="en-GB" sz="1800" b="1" dirty="0">
                          <a:solidFill>
                            <a:schemeClr val="bg1"/>
                          </a:solidFill>
                        </a:rPr>
                        <a:t>Opportunities</a:t>
                      </a:r>
                      <a:endParaRPr lang="it-IT" dirty="0">
                        <a:solidFill>
                          <a:schemeClr val="bg1"/>
                        </a:solidFill>
                      </a:endParaRPr>
                    </a:p>
                  </a:txBody>
                  <a:tcPr>
                    <a:solidFill>
                      <a:srgbClr val="E08041"/>
                    </a:solidFill>
                  </a:tcPr>
                </a:tc>
                <a:tc>
                  <a:txBody>
                    <a:bodyPr/>
                    <a:lstStyle/>
                    <a:p>
                      <a:pPr algn="ctr"/>
                      <a:r>
                        <a:rPr lang="en-GB" sz="1800" b="1" dirty="0">
                          <a:solidFill>
                            <a:schemeClr val="bg1"/>
                          </a:solidFill>
                        </a:rPr>
                        <a:t>Threats</a:t>
                      </a:r>
                      <a:endParaRPr lang="it-IT" dirty="0">
                        <a:solidFill>
                          <a:schemeClr val="bg1"/>
                        </a:solidFill>
                      </a:endParaRPr>
                    </a:p>
                  </a:txBody>
                  <a:tcPr>
                    <a:solidFill>
                      <a:srgbClr val="E08041"/>
                    </a:solidFill>
                  </a:tcPr>
                </a:tc>
                <a:extLst>
                  <a:ext uri="{0D108BD9-81ED-4DB2-BD59-A6C34878D82A}">
                    <a16:rowId xmlns:a16="http://schemas.microsoft.com/office/drawing/2014/main" xmlns="" val="2868546665"/>
                  </a:ext>
                </a:extLst>
              </a:tr>
              <a:tr h="370840">
                <a:tc>
                  <a:txBody>
                    <a:bodyPr/>
                    <a:lstStyle/>
                    <a:p>
                      <a:pPr marL="285750" indent="-285750" algn="l">
                        <a:buFont typeface="Arial" panose="020B0604020202020204" pitchFamily="34" charset="0"/>
                        <a:buChar char="•"/>
                      </a:pPr>
                      <a:r>
                        <a:rPr lang="it-IT" dirty="0"/>
                        <a:t>…</a:t>
                      </a:r>
                    </a:p>
                    <a:p>
                      <a:pPr algn="l"/>
                      <a:endParaRPr lang="it-IT" dirty="0"/>
                    </a:p>
                    <a:p>
                      <a:pPr algn="l"/>
                      <a:endParaRPr lang="it-IT" dirty="0"/>
                    </a:p>
                    <a:p>
                      <a:pPr algn="l"/>
                      <a:endParaRPr lang="it-IT" dirty="0"/>
                    </a:p>
                  </a:txBody>
                  <a:tcPr>
                    <a:solidFill>
                      <a:schemeClr val="accent2">
                        <a:lumMod val="40000"/>
                        <a:lumOff val="60000"/>
                      </a:schemeClr>
                    </a:solidFill>
                  </a:tcPr>
                </a:tc>
                <a:tc>
                  <a:txBody>
                    <a:bodyPr/>
                    <a:lstStyle/>
                    <a:p>
                      <a:pPr marL="285750" indent="-285750" algn="l">
                        <a:buFont typeface="Arial" panose="020B0604020202020204" pitchFamily="34" charset="0"/>
                        <a:buChar char="•"/>
                      </a:pPr>
                      <a:r>
                        <a:rPr lang="it-IT"/>
                        <a:t>…</a:t>
                      </a:r>
                      <a:endParaRPr lang="it-IT" dirty="0"/>
                    </a:p>
                  </a:txBody>
                  <a:tcPr>
                    <a:solidFill>
                      <a:schemeClr val="accent2">
                        <a:lumMod val="40000"/>
                        <a:lumOff val="60000"/>
                      </a:schemeClr>
                    </a:solidFill>
                  </a:tcPr>
                </a:tc>
                <a:extLst>
                  <a:ext uri="{0D108BD9-81ED-4DB2-BD59-A6C34878D82A}">
                    <a16:rowId xmlns:a16="http://schemas.microsoft.com/office/drawing/2014/main" xmlns="" val="695476492"/>
                  </a:ext>
                </a:extLst>
              </a:tr>
            </a:tbl>
          </a:graphicData>
        </a:graphic>
      </p:graphicFrame>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6301"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82018" y="6301315"/>
            <a:ext cx="1755570" cy="398758"/>
          </a:xfrm>
          <a:prstGeom prst="rect">
            <a:avLst/>
          </a:prstGeom>
        </p:spPr>
      </p:pic>
      <p:sp>
        <p:nvSpPr>
          <p:cNvPr id="17" name="CasellaDiTesto 17"/>
          <p:cNvSpPr txBox="1"/>
          <p:nvPr/>
        </p:nvSpPr>
        <p:spPr>
          <a:xfrm>
            <a:off x="7337065"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94281" y="6314377"/>
            <a:ext cx="976864" cy="348582"/>
          </a:xfrm>
          <a:prstGeom prst="rect">
            <a:avLst/>
          </a:prstGeom>
        </p:spPr>
      </p:pic>
    </p:spTree>
    <p:extLst>
      <p:ext uri="{BB962C8B-B14F-4D97-AF65-F5344CB8AC3E}">
        <p14:creationId xmlns:p14="http://schemas.microsoft.com/office/powerpoint/2010/main" val="102973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2.1 Self-awareness and self-efficacy</a:t>
            </a:r>
          </a:p>
          <a:p>
            <a:pPr algn="ctr"/>
            <a:endParaRPr lang="en-GB" sz="1600" b="1" dirty="0"/>
          </a:p>
          <a:p>
            <a:pPr algn="ctr"/>
            <a:r>
              <a:rPr lang="en-GB" sz="4400" b="1" dirty="0"/>
              <a:t>2.1.C Influence the courses of the events </a:t>
            </a:r>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6301"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82018" y="6301315"/>
            <a:ext cx="1755570" cy="398758"/>
          </a:xfrm>
          <a:prstGeom prst="rect">
            <a:avLst/>
          </a:prstGeom>
        </p:spPr>
      </p:pic>
      <p:sp>
        <p:nvSpPr>
          <p:cNvPr id="12" name="CasellaDiTesto 17"/>
          <p:cNvSpPr txBox="1"/>
          <p:nvPr/>
        </p:nvSpPr>
        <p:spPr>
          <a:xfrm>
            <a:off x="7337065"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94281" y="6314377"/>
            <a:ext cx="976864" cy="348582"/>
          </a:xfrm>
          <a:prstGeom prst="rect">
            <a:avLst/>
          </a:prstGeom>
        </p:spPr>
      </p:pic>
    </p:spTree>
    <p:extLst>
      <p:ext uri="{BB962C8B-B14F-4D97-AF65-F5344CB8AC3E}">
        <p14:creationId xmlns:p14="http://schemas.microsoft.com/office/powerpoint/2010/main" val="3763385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Sorting things out…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n-GB" sz="3200" dirty="0"/>
              <a:t>What just said about self-awareness, self-efficacy and SWOT, find concrete resolution in the ways you might be able to generate a positive impacts on events and peoples. </a:t>
            </a:r>
          </a:p>
          <a:p>
            <a:pPr algn="just"/>
            <a:endParaRPr lang="en-GB" sz="3200" dirty="0"/>
          </a:p>
          <a:p>
            <a:pPr algn="just"/>
            <a:endParaRPr lang="en-GB" sz="3200" dirty="0"/>
          </a:p>
          <a:p>
            <a:pPr algn="just"/>
            <a:endParaRPr lang="en-GB" sz="3200" dirty="0"/>
          </a:p>
          <a:p>
            <a:pPr algn="just"/>
            <a:r>
              <a:rPr lang="en-GB" sz="3200" dirty="0"/>
              <a:t>Keep always an eye on what is happening around you, test a plan B, and get ready for the worst to happen.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D4D18F89-335B-4887-BE40-032CF82AB001}"/>
              </a:ext>
            </a:extLst>
          </p:cNvPr>
          <p:cNvPicPr>
            <a:picLocks noChangeAspect="1"/>
          </p:cNvPicPr>
          <p:nvPr/>
        </p:nvPicPr>
        <p:blipFill>
          <a:blip r:embed="rId3"/>
          <a:stretch>
            <a:fillRect/>
          </a:stretch>
        </p:blipFill>
        <p:spPr>
          <a:xfrm>
            <a:off x="5321481" y="2967037"/>
            <a:ext cx="1562100" cy="1609725"/>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6301"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82018" y="6301315"/>
            <a:ext cx="1755570" cy="398758"/>
          </a:xfrm>
          <a:prstGeom prst="rect">
            <a:avLst/>
          </a:prstGeom>
        </p:spPr>
      </p:pic>
      <p:sp>
        <p:nvSpPr>
          <p:cNvPr id="17" name="CasellaDiTesto 17"/>
          <p:cNvSpPr txBox="1"/>
          <p:nvPr/>
        </p:nvSpPr>
        <p:spPr>
          <a:xfrm>
            <a:off x="7337065"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94281" y="6314377"/>
            <a:ext cx="976864" cy="348582"/>
          </a:xfrm>
          <a:prstGeom prst="rect">
            <a:avLst/>
          </a:prstGeom>
        </p:spPr>
      </p:pic>
    </p:spTree>
    <p:extLst>
      <p:ext uri="{BB962C8B-B14F-4D97-AF65-F5344CB8AC3E}">
        <p14:creationId xmlns:p14="http://schemas.microsoft.com/office/powerpoint/2010/main" val="43860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A brief recap</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72540" y="1214542"/>
            <a:ext cx="9170807" cy="5016758"/>
          </a:xfrm>
          <a:prstGeom prst="rect">
            <a:avLst/>
          </a:prstGeom>
          <a:noFill/>
        </p:spPr>
        <p:txBody>
          <a:bodyPr wrap="square" rtlCol="0">
            <a:spAutoFit/>
          </a:bodyPr>
          <a:lstStyle/>
          <a:p>
            <a:pPr marL="514350" indent="-514350" algn="just">
              <a:buFont typeface="+mj-lt"/>
              <a:buAutoNum type="arabicPeriod"/>
            </a:pPr>
            <a:r>
              <a:rPr lang="en-GB" sz="3200" dirty="0"/>
              <a:t>The assessment and evaluation of your S/W brings to the light major (dis)functionalities of your action;</a:t>
            </a:r>
          </a:p>
          <a:p>
            <a:pPr marL="514350" indent="-514350" algn="just">
              <a:buFont typeface="+mj-lt"/>
              <a:buAutoNum type="arabicPeriod"/>
            </a:pPr>
            <a:endParaRPr lang="en-GB" sz="3200" dirty="0"/>
          </a:p>
          <a:p>
            <a:pPr marL="514350" indent="-514350" algn="just">
              <a:buFont typeface="+mj-lt"/>
              <a:buAutoNum type="arabicPeriod"/>
            </a:pPr>
            <a:r>
              <a:rPr lang="en-GB" sz="3200" dirty="0"/>
              <a:t>These considerations will gain you great proficiency on a multilevel of social skills… </a:t>
            </a:r>
          </a:p>
          <a:p>
            <a:pPr marL="514350" indent="-514350" algn="just">
              <a:buFont typeface="+mj-lt"/>
              <a:buAutoNum type="arabicPeriod"/>
            </a:pPr>
            <a:endParaRPr lang="en-GB" sz="3200" dirty="0"/>
          </a:p>
          <a:p>
            <a:pPr marL="514350" indent="-514350" algn="just">
              <a:buFont typeface="+mj-lt"/>
              <a:buAutoNum type="arabicPeriod"/>
            </a:pPr>
            <a:r>
              <a:rPr lang="en-GB" sz="3200" dirty="0"/>
              <a:t>…that in turn will help you to be much more efficient and effective as an entrepreneur and leader.</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a16="http://schemas.microsoft.com/office/drawing/2014/main" xmlns="" id="{BA5C0DB6-E3D3-4049-9F73-F6D80093571D}"/>
              </a:ext>
            </a:extLst>
          </p:cNvPr>
          <p:cNvPicPr>
            <a:picLocks noChangeAspect="1"/>
          </p:cNvPicPr>
          <p:nvPr/>
        </p:nvPicPr>
        <p:blipFill>
          <a:blip r:embed="rId3"/>
          <a:stretch>
            <a:fillRect/>
          </a:stretch>
        </p:blipFill>
        <p:spPr>
          <a:xfrm>
            <a:off x="10217330" y="1669086"/>
            <a:ext cx="1288869" cy="1333830"/>
          </a:xfrm>
          <a:prstGeom prst="rect">
            <a:avLst/>
          </a:prstGeom>
        </p:spPr>
      </p:pic>
      <p:pic>
        <p:nvPicPr>
          <p:cNvPr id="4" name="Immagine 3">
            <a:extLst>
              <a:ext uri="{FF2B5EF4-FFF2-40B4-BE49-F238E27FC236}">
                <a16:creationId xmlns:a16="http://schemas.microsoft.com/office/drawing/2014/main" xmlns="" id="{9DDE32B5-892D-4A3D-A1B3-0EFE9B9FCDD1}"/>
              </a:ext>
            </a:extLst>
          </p:cNvPr>
          <p:cNvPicPr>
            <a:picLocks noChangeAspect="1"/>
          </p:cNvPicPr>
          <p:nvPr/>
        </p:nvPicPr>
        <p:blipFill>
          <a:blip r:embed="rId4"/>
          <a:stretch>
            <a:fillRect/>
          </a:stretch>
        </p:blipFill>
        <p:spPr>
          <a:xfrm>
            <a:off x="9874021" y="3429000"/>
            <a:ext cx="1803628" cy="1419119"/>
          </a:xfrm>
          <a:prstGeom prst="rect">
            <a:avLst/>
          </a:prstGeom>
        </p:spPr>
      </p:pic>
      <p:pic>
        <p:nvPicPr>
          <p:cNvPr id="5" name="Immagine 4">
            <a:extLst>
              <a:ext uri="{FF2B5EF4-FFF2-40B4-BE49-F238E27FC236}">
                <a16:creationId xmlns:a16="http://schemas.microsoft.com/office/drawing/2014/main" xmlns="" id="{CB948671-32B0-4406-B8B1-E2F1CF529FB8}"/>
              </a:ext>
            </a:extLst>
          </p:cNvPr>
          <p:cNvPicPr>
            <a:picLocks noChangeAspect="1"/>
          </p:cNvPicPr>
          <p:nvPr/>
        </p:nvPicPr>
        <p:blipFill>
          <a:blip r:embed="rId5"/>
          <a:stretch>
            <a:fillRect/>
          </a:stretch>
        </p:blipFill>
        <p:spPr>
          <a:xfrm>
            <a:off x="10177462" y="5131590"/>
            <a:ext cx="1328737" cy="992163"/>
          </a:xfrm>
          <a:prstGeom prst="rect">
            <a:avLst/>
          </a:prstGeom>
        </p:spPr>
      </p:pic>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6301"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6" cstate="print"/>
          <a:stretch>
            <a:fillRect/>
          </a:stretch>
        </p:blipFill>
        <p:spPr>
          <a:xfrm>
            <a:off x="82018" y="6301315"/>
            <a:ext cx="1755570" cy="398758"/>
          </a:xfrm>
          <a:prstGeom prst="rect">
            <a:avLst/>
          </a:prstGeom>
        </p:spPr>
      </p:pic>
      <p:sp>
        <p:nvSpPr>
          <p:cNvPr id="18" name="CasellaDiTesto 17"/>
          <p:cNvSpPr txBox="1"/>
          <p:nvPr/>
        </p:nvSpPr>
        <p:spPr>
          <a:xfrm>
            <a:off x="7337065"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6394281" y="6314377"/>
            <a:ext cx="976864" cy="348582"/>
          </a:xfrm>
          <a:prstGeom prst="rect">
            <a:avLst/>
          </a:prstGeom>
        </p:spPr>
      </p:pic>
    </p:spTree>
    <p:extLst>
      <p:ext uri="{BB962C8B-B14F-4D97-AF65-F5344CB8AC3E}">
        <p14:creationId xmlns:p14="http://schemas.microsoft.com/office/powerpoint/2010/main" val="3955800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Watch your steps…</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en-GB" sz="3200" dirty="0"/>
              <a:t>Do not let your guard down: if things are going as expected, it does not imply that it will always be like that.</a:t>
            </a:r>
          </a:p>
          <a:p>
            <a:pPr algn="just"/>
            <a:endParaRPr lang="en-GB" sz="3200" dirty="0"/>
          </a:p>
          <a:p>
            <a:pPr algn="just"/>
            <a:r>
              <a:rPr lang="en-GB" sz="3200" dirty="0"/>
              <a:t>Setbacks are around the corner and you might not be able to see them coming; evaluate the uncertainty coming from your operational context and never take anything for granted. </a:t>
            </a:r>
          </a:p>
          <a:p>
            <a:pPr algn="just"/>
            <a:endParaRPr lang="en-GB" sz="3200" dirty="0"/>
          </a:p>
          <a:p>
            <a:pPr algn="just"/>
            <a:r>
              <a:rPr lang="en-GB" sz="3200" dirty="0"/>
              <a:t>Watch out for the alerting signals and get ready to deploy your counter measures.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a16="http://schemas.microsoft.com/office/drawing/2014/main" xmlns="" id="{67A25D40-DA09-4DE2-ACF7-7B43B4C1F6BF}"/>
              </a:ext>
            </a:extLst>
          </p:cNvPr>
          <p:cNvPicPr>
            <a:picLocks noChangeAspect="1"/>
          </p:cNvPicPr>
          <p:nvPr/>
        </p:nvPicPr>
        <p:blipFill>
          <a:blip r:embed="rId3"/>
          <a:stretch>
            <a:fillRect/>
          </a:stretch>
        </p:blipFill>
        <p:spPr>
          <a:xfrm>
            <a:off x="7578138" y="11607"/>
            <a:ext cx="855278" cy="855278"/>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6301"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82018" y="6301315"/>
            <a:ext cx="1755570" cy="398758"/>
          </a:xfrm>
          <a:prstGeom prst="rect">
            <a:avLst/>
          </a:prstGeom>
        </p:spPr>
      </p:pic>
      <p:sp>
        <p:nvSpPr>
          <p:cNvPr id="17" name="CasellaDiTesto 17"/>
          <p:cNvSpPr txBox="1"/>
          <p:nvPr/>
        </p:nvSpPr>
        <p:spPr>
          <a:xfrm>
            <a:off x="7337065"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94281" y="6314377"/>
            <a:ext cx="976864" cy="348582"/>
          </a:xfrm>
          <a:prstGeom prst="rect">
            <a:avLst/>
          </a:prstGeom>
        </p:spPr>
      </p:pic>
    </p:spTree>
    <p:extLst>
      <p:ext uri="{BB962C8B-B14F-4D97-AF65-F5344CB8AC3E}">
        <p14:creationId xmlns:p14="http://schemas.microsoft.com/office/powerpoint/2010/main" val="773012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Self-efficacy: seeking a definition</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8156394" cy="4031873"/>
          </a:xfrm>
          <a:prstGeom prst="rect">
            <a:avLst/>
          </a:prstGeom>
          <a:noFill/>
        </p:spPr>
        <p:txBody>
          <a:bodyPr wrap="square" rtlCol="0">
            <a:spAutoFit/>
          </a:bodyPr>
          <a:lstStyle/>
          <a:p>
            <a:pPr algn="just"/>
            <a:r>
              <a:rPr lang="en-GB" sz="3200" dirty="0"/>
              <a:t>Originally proposed by the Canadian psychologist Albert Bandura, the concept of self-efficacy refers to: </a:t>
            </a:r>
          </a:p>
          <a:p>
            <a:pPr algn="just"/>
            <a:endParaRPr lang="en-GB" sz="3200" dirty="0"/>
          </a:p>
          <a:p>
            <a:pPr algn="just"/>
            <a:r>
              <a:rPr lang="en-GB" sz="3200" dirty="0"/>
              <a:t>“how well one can execute courses of action required to deal with prospective situations”.</a:t>
            </a:r>
          </a:p>
          <a:p>
            <a:pPr algn="just"/>
            <a:endParaRPr lang="en-GB" sz="3200" dirty="0"/>
          </a:p>
          <a:p>
            <a:pPr algn="just"/>
            <a:r>
              <a:rPr lang="en-GB" sz="1600" dirty="0"/>
              <a:t>Source: Bandura, Albert (1982). "Self-efficacy mechanism in human agency". American Psychologist. 37 (2): 122–147</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hlinkClick r:id="rId3"/>
            <a:extLst>
              <a:ext uri="{FF2B5EF4-FFF2-40B4-BE49-F238E27FC236}">
                <a16:creationId xmlns:a16="http://schemas.microsoft.com/office/drawing/2014/main" xmlns="" id="{284D440B-816B-42C4-853D-C3074A2CB73C}"/>
              </a:ext>
            </a:extLst>
          </p:cNvPr>
          <p:cNvPicPr>
            <a:picLocks noChangeAspect="1"/>
          </p:cNvPicPr>
          <p:nvPr/>
        </p:nvPicPr>
        <p:blipFill>
          <a:blip r:embed="rId4"/>
          <a:stretch>
            <a:fillRect/>
          </a:stretch>
        </p:blipFill>
        <p:spPr>
          <a:xfrm>
            <a:off x="8756469" y="1460139"/>
            <a:ext cx="3048000" cy="4114800"/>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6301"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5" cstate="print"/>
          <a:stretch>
            <a:fillRect/>
          </a:stretch>
        </p:blipFill>
        <p:spPr>
          <a:xfrm>
            <a:off x="82018" y="6301315"/>
            <a:ext cx="1755570" cy="398758"/>
          </a:xfrm>
          <a:prstGeom prst="rect">
            <a:avLst/>
          </a:prstGeom>
        </p:spPr>
      </p:pic>
      <p:sp>
        <p:nvSpPr>
          <p:cNvPr id="17" name="CasellaDiTesto 17"/>
          <p:cNvSpPr txBox="1"/>
          <p:nvPr/>
        </p:nvSpPr>
        <p:spPr>
          <a:xfrm>
            <a:off x="7337065"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94281"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Watch you steps…</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en-GB" sz="3200" dirty="0"/>
              <a:t>Do not fear to be too inadequate: </a:t>
            </a:r>
          </a:p>
          <a:p>
            <a:pPr algn="just"/>
            <a:endParaRPr lang="en-GB" sz="3200" dirty="0"/>
          </a:p>
          <a:p>
            <a:pPr marL="457200" indent="-457200" algn="just">
              <a:buFont typeface="Arial" panose="020B0604020202020204" pitchFamily="34" charset="0"/>
              <a:buChar char="•"/>
            </a:pPr>
            <a:r>
              <a:rPr lang="en-GB" sz="3200" dirty="0"/>
              <a:t>Do your researches</a:t>
            </a:r>
          </a:p>
          <a:p>
            <a:pPr marL="457200" indent="-457200" algn="just">
              <a:buFont typeface="Arial" panose="020B0604020202020204" pitchFamily="34" charset="0"/>
              <a:buChar char="•"/>
            </a:pPr>
            <a:r>
              <a:rPr lang="en-GB" sz="3200" dirty="0"/>
              <a:t>Study</a:t>
            </a:r>
          </a:p>
          <a:p>
            <a:pPr marL="457200" indent="-457200" algn="just">
              <a:buFont typeface="Arial" panose="020B0604020202020204" pitchFamily="34" charset="0"/>
              <a:buChar char="•"/>
            </a:pPr>
            <a:r>
              <a:rPr lang="en-GB" sz="3200" dirty="0"/>
              <a:t>Pay attention</a:t>
            </a:r>
          </a:p>
          <a:p>
            <a:pPr marL="457200" indent="-457200" algn="just">
              <a:buFont typeface="Arial" panose="020B0604020202020204" pitchFamily="34" charset="0"/>
              <a:buChar char="•"/>
            </a:pPr>
            <a:r>
              <a:rPr lang="en-GB" sz="3200" dirty="0"/>
              <a:t>Listen and learn from </a:t>
            </a:r>
            <a:r>
              <a:rPr lang="en-GB" sz="3200" i="1" dirty="0"/>
              <a:t>who made it</a:t>
            </a:r>
          </a:p>
          <a:p>
            <a:pPr marL="457200" indent="-457200" algn="just">
              <a:buFont typeface="Arial" panose="020B0604020202020204" pitchFamily="34" charset="0"/>
              <a:buChar char="•"/>
            </a:pPr>
            <a:r>
              <a:rPr lang="en-GB" sz="3200" dirty="0"/>
              <a:t>Take valuable lessons</a:t>
            </a:r>
          </a:p>
          <a:p>
            <a:pPr marL="457200" indent="-457200" algn="just">
              <a:buFont typeface="Arial" panose="020B0604020202020204" pitchFamily="34" charset="0"/>
              <a:buChar char="•"/>
            </a:pPr>
            <a:r>
              <a:rPr lang="en-GB" sz="3200" dirty="0"/>
              <a:t>Honour your faults and responsibilities</a:t>
            </a:r>
          </a:p>
          <a:p>
            <a:pPr marL="457200" indent="-457200" algn="just">
              <a:buFont typeface="Arial" panose="020B0604020202020204" pitchFamily="34" charset="0"/>
              <a:buChar char="•"/>
            </a:pPr>
            <a:r>
              <a:rPr lang="en-GB" sz="3200" dirty="0"/>
              <a:t>Remain humble </a:t>
            </a:r>
            <a:endParaRPr lang="en-GB" sz="3200" i="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a16="http://schemas.microsoft.com/office/drawing/2014/main" xmlns="" id="{DF60C0FD-8AC7-454B-8F98-69D40C27333F}"/>
              </a:ext>
            </a:extLst>
          </p:cNvPr>
          <p:cNvPicPr>
            <a:picLocks noChangeAspect="1"/>
          </p:cNvPicPr>
          <p:nvPr/>
        </p:nvPicPr>
        <p:blipFill>
          <a:blip r:embed="rId3"/>
          <a:stretch>
            <a:fillRect/>
          </a:stretch>
        </p:blipFill>
        <p:spPr>
          <a:xfrm>
            <a:off x="6975159" y="2378191"/>
            <a:ext cx="4957762" cy="2688209"/>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6301"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82018" y="6301315"/>
            <a:ext cx="1755570" cy="398758"/>
          </a:xfrm>
          <a:prstGeom prst="rect">
            <a:avLst/>
          </a:prstGeom>
        </p:spPr>
      </p:pic>
      <p:sp>
        <p:nvSpPr>
          <p:cNvPr id="17" name="CasellaDiTesto 17"/>
          <p:cNvSpPr txBox="1"/>
          <p:nvPr/>
        </p:nvSpPr>
        <p:spPr>
          <a:xfrm>
            <a:off x="7337065"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94281" y="6314377"/>
            <a:ext cx="976864" cy="348582"/>
          </a:xfrm>
          <a:prstGeom prst="rect">
            <a:avLst/>
          </a:prstGeom>
        </p:spPr>
      </p:pic>
    </p:spTree>
    <p:extLst>
      <p:ext uri="{BB962C8B-B14F-4D97-AF65-F5344CB8AC3E}">
        <p14:creationId xmlns:p14="http://schemas.microsoft.com/office/powerpoint/2010/main" val="3298537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…and what if nothing works?</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en-GB" sz="3200" dirty="0"/>
              <a:t>It is a concrete possibility that, despite all of your efforts, you still cannot make an impact. In these cases, go back to the drawing board try to answer yourself few question:</a:t>
            </a:r>
          </a:p>
          <a:p>
            <a:pPr algn="just"/>
            <a:endParaRPr lang="en-GB" sz="3200" dirty="0"/>
          </a:p>
          <a:p>
            <a:pPr marL="457200" indent="-457200" algn="just">
              <a:buFont typeface="Arial" panose="020B0604020202020204" pitchFamily="34" charset="0"/>
              <a:buChar char="•"/>
            </a:pPr>
            <a:r>
              <a:rPr lang="en-GB" sz="3200" dirty="0"/>
              <a:t>Have I overestimated my strengths? If so, what did I miss?</a:t>
            </a:r>
          </a:p>
          <a:p>
            <a:pPr marL="457200" indent="-457200" algn="just">
              <a:buFont typeface="Arial" panose="020B0604020202020204" pitchFamily="34" charset="0"/>
              <a:buChar char="•"/>
            </a:pPr>
            <a:r>
              <a:rPr lang="en-GB" sz="3200" dirty="0"/>
              <a:t>Have I underestimated my weaknesses? If so, what did I miss?</a:t>
            </a:r>
          </a:p>
          <a:p>
            <a:pPr marL="457200" indent="-457200" algn="just">
              <a:buFont typeface="Arial" panose="020B0604020202020204" pitchFamily="34" charset="0"/>
              <a:buChar char="•"/>
            </a:pPr>
            <a:r>
              <a:rPr lang="en-GB" sz="3200" dirty="0"/>
              <a:t>Am I enough self-aware of the contexts surrounding me? </a:t>
            </a:r>
          </a:p>
          <a:p>
            <a:pPr marL="457200" indent="-457200" algn="just">
              <a:buFont typeface="Arial" panose="020B0604020202020204" pitchFamily="34" charset="0"/>
              <a:buChar char="•"/>
            </a:pPr>
            <a:r>
              <a:rPr lang="en-GB" sz="3200" dirty="0"/>
              <a:t>Am I enough self-efficient in what I do? Is there a way I can push myself forward?</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73D6A153-6BCF-40E9-8D62-D653D5CBE455}"/>
              </a:ext>
            </a:extLst>
          </p:cNvPr>
          <p:cNvPicPr>
            <a:picLocks noChangeAspect="1"/>
          </p:cNvPicPr>
          <p:nvPr/>
        </p:nvPicPr>
        <p:blipFill>
          <a:blip r:embed="rId3"/>
          <a:stretch>
            <a:fillRect/>
          </a:stretch>
        </p:blipFill>
        <p:spPr>
          <a:xfrm>
            <a:off x="7689891" y="2471736"/>
            <a:ext cx="782596" cy="857251"/>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6301"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82018" y="6301315"/>
            <a:ext cx="1755570" cy="398758"/>
          </a:xfrm>
          <a:prstGeom prst="rect">
            <a:avLst/>
          </a:prstGeom>
        </p:spPr>
      </p:pic>
      <p:sp>
        <p:nvSpPr>
          <p:cNvPr id="17" name="CasellaDiTesto 17"/>
          <p:cNvSpPr txBox="1"/>
          <p:nvPr/>
        </p:nvSpPr>
        <p:spPr>
          <a:xfrm>
            <a:off x="7337065"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94281" y="6314377"/>
            <a:ext cx="976864" cy="348582"/>
          </a:xfrm>
          <a:prstGeom prst="rect">
            <a:avLst/>
          </a:prstGeom>
        </p:spPr>
      </p:pic>
    </p:spTree>
    <p:extLst>
      <p:ext uri="{BB962C8B-B14F-4D97-AF65-F5344CB8AC3E}">
        <p14:creationId xmlns:p14="http://schemas.microsoft.com/office/powerpoint/2010/main" val="1243557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More in general…</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7970657" cy="4524315"/>
          </a:xfrm>
          <a:prstGeom prst="rect">
            <a:avLst/>
          </a:prstGeom>
          <a:noFill/>
        </p:spPr>
        <p:txBody>
          <a:bodyPr wrap="square" rtlCol="0">
            <a:spAutoFit/>
          </a:bodyPr>
          <a:lstStyle/>
          <a:p>
            <a:pPr algn="just"/>
            <a:r>
              <a:rPr lang="en-GB" sz="3200" dirty="0"/>
              <a:t>Self-efficacy influences human behaviour in any aspect of social life (work, sentimental relationship, etc.).</a:t>
            </a:r>
          </a:p>
          <a:p>
            <a:pPr algn="just"/>
            <a:r>
              <a:rPr lang="en-GB" sz="3200" dirty="0"/>
              <a:t>By representing the overall system of beliefs a person holds as a mean to stimulate changes in its life, the perception of someone’s own self-efficacy will most likely be the most impactful variable to affect its choices and the challenges she/he is ready to face.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924CC8D5-D094-45B4-8079-88E18970CA44}"/>
              </a:ext>
            </a:extLst>
          </p:cNvPr>
          <p:cNvPicPr>
            <a:picLocks noChangeAspect="1"/>
          </p:cNvPicPr>
          <p:nvPr/>
        </p:nvPicPr>
        <p:blipFill>
          <a:blip r:embed="rId3"/>
          <a:stretch>
            <a:fillRect/>
          </a:stretch>
        </p:blipFill>
        <p:spPr>
          <a:xfrm>
            <a:off x="8696052" y="2290706"/>
            <a:ext cx="3289119" cy="2276587"/>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6301"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82018" y="6301315"/>
            <a:ext cx="1755570" cy="398758"/>
          </a:xfrm>
          <a:prstGeom prst="rect">
            <a:avLst/>
          </a:prstGeom>
        </p:spPr>
      </p:pic>
      <p:sp>
        <p:nvSpPr>
          <p:cNvPr id="17" name="CasellaDiTesto 17"/>
          <p:cNvSpPr txBox="1"/>
          <p:nvPr/>
        </p:nvSpPr>
        <p:spPr>
          <a:xfrm>
            <a:off x="7337065"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94281"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Implications for entrepreneurs</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7584894" cy="4524315"/>
          </a:xfrm>
          <a:prstGeom prst="rect">
            <a:avLst/>
          </a:prstGeom>
          <a:noFill/>
        </p:spPr>
        <p:txBody>
          <a:bodyPr wrap="square" rtlCol="0">
            <a:spAutoFit/>
          </a:bodyPr>
          <a:lstStyle/>
          <a:p>
            <a:pPr algn="just"/>
            <a:r>
              <a:rPr lang="en-GB" sz="3200" dirty="0"/>
              <a:t>Self-efficacy is highly relevant for established entrepreneurs (and especially for aspiring ones) because it nurtures their capacity to be effective and impactful within their operational/business environments. </a:t>
            </a:r>
          </a:p>
          <a:p>
            <a:pPr algn="just"/>
            <a:r>
              <a:rPr lang="en-GB" sz="3200" dirty="0"/>
              <a:t>A healthy self-efficacy mindset brings a boost-effect to entrepreneur’s competence to act with confidence, effectiveness and motivation.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a16="http://schemas.microsoft.com/office/drawing/2014/main" xmlns="" id="{5D0B8ED4-784B-4762-8190-1B6AEED96BDA}"/>
              </a:ext>
            </a:extLst>
          </p:cNvPr>
          <p:cNvPicPr>
            <a:picLocks noChangeAspect="1"/>
          </p:cNvPicPr>
          <p:nvPr/>
        </p:nvPicPr>
        <p:blipFill>
          <a:blip r:embed="rId3"/>
          <a:stretch>
            <a:fillRect/>
          </a:stretch>
        </p:blipFill>
        <p:spPr>
          <a:xfrm>
            <a:off x="8944862" y="1969119"/>
            <a:ext cx="2988059" cy="2919761"/>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6301"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82018" y="6301315"/>
            <a:ext cx="1755570" cy="398758"/>
          </a:xfrm>
          <a:prstGeom prst="rect">
            <a:avLst/>
          </a:prstGeom>
        </p:spPr>
      </p:pic>
      <p:sp>
        <p:nvSpPr>
          <p:cNvPr id="17" name="CasellaDiTesto 17"/>
          <p:cNvSpPr txBox="1"/>
          <p:nvPr/>
        </p:nvSpPr>
        <p:spPr>
          <a:xfrm>
            <a:off x="7337065"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94281" y="6314377"/>
            <a:ext cx="976864" cy="348582"/>
          </a:xfrm>
          <a:prstGeom prst="rect">
            <a:avLst/>
          </a:prstGeom>
        </p:spPr>
      </p:pic>
    </p:spTree>
    <p:extLst>
      <p:ext uri="{BB962C8B-B14F-4D97-AF65-F5344CB8AC3E}">
        <p14:creationId xmlns:p14="http://schemas.microsoft.com/office/powerpoint/2010/main" val="3402165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Self-awareness: seeking a definition</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278094"/>
          </a:xfrm>
          <a:prstGeom prst="rect">
            <a:avLst/>
          </a:prstGeom>
          <a:noFill/>
        </p:spPr>
        <p:txBody>
          <a:bodyPr wrap="square" rtlCol="0">
            <a:spAutoFit/>
          </a:bodyPr>
          <a:lstStyle/>
          <a:p>
            <a:pPr algn="just"/>
            <a:r>
              <a:rPr lang="en-GB" sz="3200" dirty="0"/>
              <a:t>The roots of self-awareness goes back to Greek philosophy; the concept has become later (and still is) a major topic of interest among the community of psychologists and neuroscientists.</a:t>
            </a:r>
          </a:p>
          <a:p>
            <a:pPr algn="just"/>
            <a:endParaRPr lang="en-GB" sz="3200" dirty="0"/>
          </a:p>
          <a:p>
            <a:pPr algn="just"/>
            <a:r>
              <a:rPr lang="en-GB" sz="3200" dirty="0"/>
              <a:t>A major theory on the field states that self-awareness is a state of mind that enables people to compare and assess their current standards with their internals (and personal) expectations.</a:t>
            </a:r>
          </a:p>
          <a:p>
            <a:pPr algn="just"/>
            <a:endParaRPr lang="en-GB" sz="3200" dirty="0"/>
          </a:p>
          <a:p>
            <a:pPr algn="just"/>
            <a:r>
              <a:rPr lang="en-GB" sz="1600" dirty="0"/>
              <a:t>Source: “A theory of objective self-awareness”, 1972, S. Duval &amp; R. Wick Lund</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6301"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82018" y="6301315"/>
            <a:ext cx="1755570" cy="398758"/>
          </a:xfrm>
          <a:prstGeom prst="rect">
            <a:avLst/>
          </a:prstGeom>
        </p:spPr>
      </p:pic>
      <p:sp>
        <p:nvSpPr>
          <p:cNvPr id="16" name="CasellaDiTesto 17"/>
          <p:cNvSpPr txBox="1"/>
          <p:nvPr/>
        </p:nvSpPr>
        <p:spPr>
          <a:xfrm>
            <a:off x="7337065"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94281"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More in general…</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n-GB" sz="3200" dirty="0"/>
              <a:t>Being self-awareness such a powerful mean to profoundly understand one’s emotions, strength and weaknesses, the Bandura’s theory on self-efficacy is actually one (among the many) direct implications of this concept.</a:t>
            </a:r>
          </a:p>
          <a:p>
            <a:pPr algn="just"/>
            <a:endParaRPr lang="en-GB" sz="3200" dirty="0"/>
          </a:p>
          <a:p>
            <a:pPr algn="just"/>
            <a:r>
              <a:rPr lang="en-GB" sz="3200" dirty="0"/>
              <a:t>Self-awareness triggers the design and “engineering” of a consistent response to a state of need – regardless of the context from where it comes from (family, business, etc.).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3E9A3A77-870C-490A-83F3-E685EC1626B0}"/>
              </a:ext>
            </a:extLst>
          </p:cNvPr>
          <p:cNvPicPr>
            <a:picLocks noChangeAspect="1"/>
          </p:cNvPicPr>
          <p:nvPr/>
        </p:nvPicPr>
        <p:blipFill>
          <a:blip r:embed="rId3"/>
          <a:stretch>
            <a:fillRect/>
          </a:stretch>
        </p:blipFill>
        <p:spPr>
          <a:xfrm>
            <a:off x="9699445" y="4830773"/>
            <a:ext cx="2105024" cy="1517468"/>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6301"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82018" y="6301315"/>
            <a:ext cx="1755570" cy="398758"/>
          </a:xfrm>
          <a:prstGeom prst="rect">
            <a:avLst/>
          </a:prstGeom>
        </p:spPr>
      </p:pic>
      <p:sp>
        <p:nvSpPr>
          <p:cNvPr id="17" name="CasellaDiTesto 17"/>
          <p:cNvSpPr txBox="1"/>
          <p:nvPr/>
        </p:nvSpPr>
        <p:spPr>
          <a:xfrm>
            <a:off x="7337065"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94281" y="6314377"/>
            <a:ext cx="976864" cy="348582"/>
          </a:xfrm>
          <a:prstGeom prst="rect">
            <a:avLst/>
          </a:prstGeom>
        </p:spPr>
      </p:pic>
    </p:spTree>
    <p:extLst>
      <p:ext uri="{BB962C8B-B14F-4D97-AF65-F5344CB8AC3E}">
        <p14:creationId xmlns:p14="http://schemas.microsoft.com/office/powerpoint/2010/main" val="2122537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Implications for entrepreneurs</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8485007" cy="4524315"/>
          </a:xfrm>
          <a:prstGeom prst="rect">
            <a:avLst/>
          </a:prstGeom>
          <a:noFill/>
        </p:spPr>
        <p:txBody>
          <a:bodyPr wrap="square" rtlCol="0">
            <a:spAutoFit/>
          </a:bodyPr>
          <a:lstStyle/>
          <a:p>
            <a:pPr algn="just"/>
            <a:r>
              <a:rPr lang="en-GB" sz="3200" dirty="0"/>
              <a:t>Self-aware entrepreneurs conduct themselves with reliability, leadership and emotional intelligence.</a:t>
            </a:r>
          </a:p>
          <a:p>
            <a:pPr algn="just"/>
            <a:endParaRPr lang="en-GB" sz="3200" dirty="0"/>
          </a:p>
          <a:p>
            <a:pPr algn="just"/>
            <a:r>
              <a:rPr lang="en-GB" sz="3200" dirty="0"/>
              <a:t>They allow, for them and the others, the most ethical, sustainable and innovative working environment; leveraging on a deep understanding of their moral duties, each one’s capabilities and intimate identities.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a16="http://schemas.microsoft.com/office/drawing/2014/main" xmlns="" id="{CEA24AAC-EBE2-455B-9652-33679FA2AC1E}"/>
              </a:ext>
            </a:extLst>
          </p:cNvPr>
          <p:cNvPicPr>
            <a:picLocks noChangeAspect="1"/>
          </p:cNvPicPr>
          <p:nvPr/>
        </p:nvPicPr>
        <p:blipFill>
          <a:blip r:embed="rId3"/>
          <a:stretch>
            <a:fillRect/>
          </a:stretch>
        </p:blipFill>
        <p:spPr>
          <a:xfrm>
            <a:off x="8872538" y="2370465"/>
            <a:ext cx="3112633" cy="2117070"/>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6301"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82018" y="6301315"/>
            <a:ext cx="1755570" cy="398758"/>
          </a:xfrm>
          <a:prstGeom prst="rect">
            <a:avLst/>
          </a:prstGeom>
        </p:spPr>
      </p:pic>
      <p:sp>
        <p:nvSpPr>
          <p:cNvPr id="17" name="CasellaDiTesto 17"/>
          <p:cNvSpPr txBox="1"/>
          <p:nvPr/>
        </p:nvSpPr>
        <p:spPr>
          <a:xfrm>
            <a:off x="7337065"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94281" y="6314377"/>
            <a:ext cx="976864" cy="348582"/>
          </a:xfrm>
          <a:prstGeom prst="rect">
            <a:avLst/>
          </a:prstGeom>
        </p:spPr>
      </p:pic>
    </p:spTree>
    <p:extLst>
      <p:ext uri="{BB962C8B-B14F-4D97-AF65-F5344CB8AC3E}">
        <p14:creationId xmlns:p14="http://schemas.microsoft.com/office/powerpoint/2010/main" val="1211765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The combination of the two…</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7727769" cy="4524315"/>
          </a:xfrm>
          <a:prstGeom prst="rect">
            <a:avLst/>
          </a:prstGeom>
          <a:noFill/>
        </p:spPr>
        <p:txBody>
          <a:bodyPr wrap="square" rtlCol="0">
            <a:spAutoFit/>
          </a:bodyPr>
          <a:lstStyle/>
          <a:p>
            <a:pPr algn="just"/>
            <a:r>
              <a:rPr lang="en-GB" sz="3200" dirty="0"/>
              <a:t>…puts entrepreneurs in the position to understand and gain awareness of their role as commanders in chiefs and to act accordingly with effectiveness, efficacy and ethic. </a:t>
            </a:r>
            <a:r>
              <a:rPr lang="en-GB" sz="3200" b="1" dirty="0"/>
              <a:t>Self-efficacy</a:t>
            </a:r>
            <a:r>
              <a:rPr lang="en-GB" sz="3200" dirty="0"/>
              <a:t> and </a:t>
            </a:r>
            <a:r>
              <a:rPr lang="en-GB" sz="3200" b="1" dirty="0"/>
              <a:t>self-awareness</a:t>
            </a:r>
            <a:r>
              <a:rPr lang="en-GB" sz="3200" dirty="0"/>
              <a:t> are two major driving forces to clearly identify your needs and aspirations; plan structured paths to achieve them and nurture your motivations throughout the process.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F8A60843-97A5-4EA9-B4F7-DC556413B254}"/>
              </a:ext>
            </a:extLst>
          </p:cNvPr>
          <p:cNvPicPr>
            <a:picLocks noChangeAspect="1"/>
          </p:cNvPicPr>
          <p:nvPr/>
        </p:nvPicPr>
        <p:blipFill>
          <a:blip r:embed="rId3"/>
          <a:stretch>
            <a:fillRect/>
          </a:stretch>
        </p:blipFill>
        <p:spPr>
          <a:xfrm>
            <a:off x="8453681" y="2197714"/>
            <a:ext cx="3531490" cy="2462571"/>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6301"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82018" y="6301315"/>
            <a:ext cx="1755570" cy="398758"/>
          </a:xfrm>
          <a:prstGeom prst="rect">
            <a:avLst/>
          </a:prstGeom>
        </p:spPr>
      </p:pic>
      <p:sp>
        <p:nvSpPr>
          <p:cNvPr id="17" name="CasellaDiTesto 17"/>
          <p:cNvSpPr txBox="1"/>
          <p:nvPr/>
        </p:nvSpPr>
        <p:spPr>
          <a:xfrm>
            <a:off x="7337065"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94281" y="6314377"/>
            <a:ext cx="976864" cy="348582"/>
          </a:xfrm>
          <a:prstGeom prst="rect">
            <a:avLst/>
          </a:prstGeom>
        </p:spPr>
      </p:pic>
    </p:spTree>
    <p:extLst>
      <p:ext uri="{BB962C8B-B14F-4D97-AF65-F5344CB8AC3E}">
        <p14:creationId xmlns:p14="http://schemas.microsoft.com/office/powerpoint/2010/main" val="4143849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148122"/>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2.1 Self-awareness and self-efficacy </a:t>
            </a:r>
          </a:p>
          <a:p>
            <a:pPr algn="ctr"/>
            <a:endParaRPr lang="en-GB" sz="1600" b="1" dirty="0"/>
          </a:p>
          <a:p>
            <a:pPr algn="ctr"/>
            <a:r>
              <a:rPr lang="en-GB" sz="4400" b="1" dirty="0"/>
              <a:t>2.1.B Identify your strengths and weaknesses</a:t>
            </a:r>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16301"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82018" y="6301315"/>
            <a:ext cx="1755570" cy="398758"/>
          </a:xfrm>
          <a:prstGeom prst="rect">
            <a:avLst/>
          </a:prstGeom>
        </p:spPr>
      </p:pic>
      <p:sp>
        <p:nvSpPr>
          <p:cNvPr id="12" name="CasellaDiTesto 17"/>
          <p:cNvSpPr txBox="1"/>
          <p:nvPr/>
        </p:nvSpPr>
        <p:spPr>
          <a:xfrm>
            <a:off x="7337065"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94281" y="6314377"/>
            <a:ext cx="976864" cy="348582"/>
          </a:xfrm>
          <a:prstGeom prst="rect">
            <a:avLst/>
          </a:prstGeom>
        </p:spPr>
      </p:pic>
    </p:spTree>
    <p:extLst>
      <p:ext uri="{BB962C8B-B14F-4D97-AF65-F5344CB8AC3E}">
        <p14:creationId xmlns:p14="http://schemas.microsoft.com/office/powerpoint/2010/main" val="1363652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3364</Words>
  <Application>Microsoft Office PowerPoint</Application>
  <PresentationFormat>Widescreen</PresentationFormat>
  <Paragraphs>150</Paragraphs>
  <Slides>21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51</cp:revision>
  <dcterms:created xsi:type="dcterms:W3CDTF">2020-06-03T14:30:57Z</dcterms:created>
  <dcterms:modified xsi:type="dcterms:W3CDTF">2022-06-14T09:09:02Z</dcterms:modified>
</cp:coreProperties>
</file>