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63" r:id="rId2"/>
    <p:sldId id="264" r:id="rId3"/>
    <p:sldId id="267" r:id="rId4"/>
    <p:sldId id="269" r:id="rId5"/>
    <p:sldId id="268" r:id="rId6"/>
    <p:sldId id="271" r:id="rId7"/>
    <p:sldId id="270" r:id="rId8"/>
    <p:sldId id="272" r:id="rId9"/>
    <p:sldId id="273" r:id="rId10"/>
    <p:sldId id="274" r:id="rId11"/>
    <p:sldId id="275" r:id="rId12"/>
    <p:sldId id="276" r:id="rId13"/>
    <p:sldId id="265" r:id="rId14"/>
    <p:sldId id="277" r:id="rId15"/>
    <p:sldId id="26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37" autoAdjust="0"/>
  </p:normalViewPr>
  <p:slideViewPr>
    <p:cSldViewPr snapToGrid="0">
      <p:cViewPr varScale="1">
        <p:scale>
          <a:sx n="70" d="100"/>
          <a:sy n="70" d="100"/>
        </p:scale>
        <p:origin x="73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tuiti.it/"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hyperlink" Target="Source:%20OIP%20Picture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131692"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1.2 Creativity </a:t>
            </a:r>
          </a:p>
          <a:p>
            <a:pPr algn="ctr"/>
            <a:endParaRPr lang="en-GB" sz="1600" b="1" dirty="0"/>
          </a:p>
          <a:p>
            <a:pPr algn="ctr"/>
            <a:r>
              <a:rPr lang="en-GB" sz="4400" b="1" dirty="0"/>
              <a:t>1.2.A Creativity in </a:t>
            </a:r>
            <a:r>
              <a:rPr lang="en-GB" sz="4400" b="1" dirty="0" err="1"/>
              <a:t>EntreComp</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12"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latin typeface="Calibri" panose="020F0502020204030204" pitchFamily="34" charset="0"/>
                <a:ea typeface="Calibri" panose="020F0502020204030204" pitchFamily="34" charset="0"/>
              </a:rPr>
              <a:t>Connecting and combining</a:t>
            </a:r>
            <a:endParaRPr lang="en-GB" sz="480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713452"/>
          </a:xfrm>
          <a:prstGeom prst="rect">
            <a:avLst/>
          </a:prstGeom>
          <a:noFill/>
        </p:spPr>
        <p:txBody>
          <a:bodyPr wrap="square" rtlCol="0">
            <a:spAutoFit/>
          </a:bodyPr>
          <a:lstStyle/>
          <a:p>
            <a:pPr>
              <a:lnSpc>
                <a:spcPct val="115000"/>
              </a:lnSpc>
              <a:spcAft>
                <a:spcPts val="1000"/>
              </a:spcAft>
            </a:pPr>
            <a:r>
              <a:rPr lang="es-ES" sz="3200" i="1" dirty="0">
                <a:latin typeface="Calibri" panose="020F0502020204030204" pitchFamily="34" charset="0"/>
                <a:ea typeface="Calibri" panose="020F0502020204030204" pitchFamily="34" charset="0"/>
                <a:cs typeface="Times New Roman" panose="02020603050405020304" pitchFamily="18" charset="0"/>
              </a:rPr>
              <a:t>Chindogu</a:t>
            </a:r>
            <a:r>
              <a:rPr lang="es-ES" sz="3200" dirty="0">
                <a:latin typeface="Calibri" panose="020F0502020204030204" pitchFamily="34" charset="0"/>
                <a:ea typeface="Calibri" panose="020F0502020204030204" pitchFamily="34" charset="0"/>
                <a:cs typeface="Times New Roman" panose="02020603050405020304" pitchFamily="18" charset="0"/>
              </a:rPr>
              <a:t> is know as the Japanese art of creating essentially useless inventions that could be used to solve basic everyday problems, but do so in a ridiculous way (i.e. </a:t>
            </a:r>
            <a:r>
              <a:rPr lang="en-GB" sz="3200" dirty="0">
                <a:latin typeface="Calibri" panose="020F0502020204030204" pitchFamily="34" charset="0"/>
                <a:ea typeface="Calibri" panose="020F0502020204030204" pitchFamily="34" charset="0"/>
              </a:rPr>
              <a:t>Connecting and combining seemingly </a:t>
            </a:r>
            <a:r>
              <a:rPr lang="it-IT" sz="3200" dirty="0">
                <a:latin typeface="Calibri" panose="020F0502020204030204" pitchFamily="34" charset="0"/>
                <a:ea typeface="Calibri" panose="020F0502020204030204" pitchFamily="34" charset="0"/>
              </a:rPr>
              <a:t>opposite </a:t>
            </a:r>
            <a:r>
              <a:rPr lang="en-GB" sz="3200" dirty="0">
                <a:latin typeface="Calibri" panose="020F0502020204030204" pitchFamily="34" charset="0"/>
                <a:ea typeface="Calibri" panose="020F0502020204030204" pitchFamily="34" charset="0"/>
              </a:rPr>
              <a:t>ideas).</a:t>
            </a:r>
          </a:p>
          <a:p>
            <a:pPr>
              <a:lnSpc>
                <a:spcPct val="115000"/>
              </a:lnSpc>
              <a:spcAft>
                <a:spcPts val="1000"/>
              </a:spcAft>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8" name="Immagine 1">
            <a:extLst>
              <a:ext uri="{FF2B5EF4-FFF2-40B4-BE49-F238E27FC236}">
                <a16:creationId xmlns:a16="http://schemas.microsoft.com/office/drawing/2014/main" xmlns="" id="{1AEC1154-01F7-449F-83A7-B7658AA7CFDD}"/>
              </a:ext>
            </a:extLst>
          </p:cNvPr>
          <p:cNvPicPr/>
          <p:nvPr/>
        </p:nvPicPr>
        <p:blipFill>
          <a:blip r:embed="rId3">
            <a:extLst>
              <a:ext uri="{28A0092B-C50C-407E-A947-70E740481C1C}">
                <a14:useLocalDpi xmlns:a14="http://schemas.microsoft.com/office/drawing/2010/main" val="0"/>
              </a:ext>
            </a:extLst>
          </a:blip>
          <a:stretch>
            <a:fillRect/>
          </a:stretch>
        </p:blipFill>
        <p:spPr>
          <a:xfrm>
            <a:off x="4201886" y="3496843"/>
            <a:ext cx="3788227" cy="2494272"/>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17"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1778298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latin typeface="Calibri" panose="020F0502020204030204" pitchFamily="34" charset="0"/>
                <a:ea typeface="Calibri" panose="020F0502020204030204" pitchFamily="34" charset="0"/>
                <a:cs typeface="Calibri" panose="020F0502020204030204" pitchFamily="34" charset="0"/>
              </a:rPr>
              <a:t>Syneptic exercises</a:t>
            </a:r>
            <a:endParaRPr lang="en-GB" sz="480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408002"/>
          </a:xfrm>
          <a:prstGeom prst="rect">
            <a:avLst/>
          </a:prstGeom>
          <a:noFill/>
        </p:spPr>
        <p:txBody>
          <a:bodyPr wrap="square" rtlCol="0">
            <a:spAutoFit/>
          </a:bodyPr>
          <a:lstStyle/>
          <a:p>
            <a:pPr algn="just">
              <a:lnSpc>
                <a:spcPct val="115000"/>
              </a:lnSpc>
              <a:spcAft>
                <a:spcPts val="1000"/>
              </a:spcAft>
            </a:pPr>
            <a:r>
              <a:rPr lang="en-GB" sz="3200" dirty="0">
                <a:latin typeface="Calibri" panose="020F0502020204030204" pitchFamily="34" charset="0"/>
                <a:ea typeface="Calibri" panose="020F0502020204030204" pitchFamily="34" charset="0"/>
                <a:cs typeface="Calibri" panose="020F0502020204030204" pitchFamily="34" charset="0"/>
              </a:rPr>
              <a:t>They refers to the ability of being able to find connections and relationships between concepts, objects and ideas that apparently have no connection. </a:t>
            </a:r>
          </a:p>
          <a:p>
            <a:pPr algn="just">
              <a:lnSpc>
                <a:spcPct val="115000"/>
              </a:lnSpc>
              <a:spcAft>
                <a:spcPts val="1000"/>
              </a:spcAft>
            </a:pPr>
            <a:r>
              <a:rPr lang="it-IT" sz="3200" dirty="0">
                <a:latin typeface="Calibri" panose="020F0502020204030204" pitchFamily="34" charset="0"/>
                <a:ea typeface="Calibri" panose="020F0502020204030204" pitchFamily="34" charset="0"/>
                <a:cs typeface="Calibri" panose="020F0502020204030204" pitchFamily="34" charset="0"/>
              </a:rPr>
              <a:t>For </a:t>
            </a:r>
            <a:r>
              <a:rPr lang="en-GB" sz="3200" dirty="0">
                <a:latin typeface="Calibri" panose="020F0502020204030204" pitchFamily="34" charset="0"/>
                <a:ea typeface="Calibri" panose="020F0502020204030204" pitchFamily="34" charset="0"/>
                <a:cs typeface="Calibri" panose="020F0502020204030204" pitchFamily="34" charset="0"/>
              </a:rPr>
              <a:t>example</a:t>
            </a:r>
            <a:r>
              <a:rPr lang="it-IT" sz="3200" dirty="0">
                <a:latin typeface="Calibri" panose="020F0502020204030204" pitchFamily="34" charset="0"/>
                <a:ea typeface="Calibri" panose="020F0502020204030204" pitchFamily="34" charset="0"/>
                <a:cs typeface="Calibri" panose="020F0502020204030204" pitchFamily="34" charset="0"/>
              </a:rPr>
              <a:t>:</a:t>
            </a: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Arial" panose="020B0604020202020204" pitchFamily="34" charset="0"/>
              <a:buChar char="•"/>
            </a:pPr>
            <a:r>
              <a:rPr lang="en-GB" sz="3200" dirty="0">
                <a:latin typeface="Calibri" panose="020F0502020204030204" pitchFamily="34" charset="0"/>
                <a:ea typeface="Calibri" panose="020F0502020204030204" pitchFamily="34" charset="0"/>
                <a:cs typeface="Calibri" panose="020F0502020204030204" pitchFamily="34" charset="0"/>
              </a:rPr>
              <a:t>What can I do with a paper clip and a spoon</a:t>
            </a:r>
            <a:r>
              <a:rPr lang="it-IT" sz="3200" dirty="0">
                <a:latin typeface="Calibri" panose="020F0502020204030204" pitchFamily="34" charset="0"/>
                <a:ea typeface="Calibri" panose="020F0502020204030204" pitchFamily="34" charset="0"/>
                <a:cs typeface="Calibri" panose="020F0502020204030204" pitchFamily="34" charset="0"/>
              </a:rPr>
              <a:t>?</a:t>
            </a: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Arial" panose="020B0604020202020204" pitchFamily="34" charset="0"/>
              <a:buChar char="•"/>
            </a:pPr>
            <a:r>
              <a:rPr lang="en-GB" sz="3200" dirty="0">
                <a:latin typeface="Calibri" panose="020F0502020204030204" pitchFamily="34" charset="0"/>
                <a:ea typeface="Calibri" panose="020F0502020204030204" pitchFamily="34" charset="0"/>
                <a:cs typeface="Calibri" panose="020F0502020204030204" pitchFamily="34" charset="0"/>
              </a:rPr>
              <a:t>What similarities could exist between </a:t>
            </a:r>
            <a:r>
              <a:rPr lang="it-IT" sz="3200" dirty="0">
                <a:latin typeface="Calibri" panose="020F0502020204030204" pitchFamily="34" charset="0"/>
                <a:ea typeface="Calibri" panose="020F0502020204030204" pitchFamily="34" charset="0"/>
                <a:cs typeface="Calibri" panose="020F0502020204030204" pitchFamily="34" charset="0"/>
              </a:rPr>
              <a:t>the Limpopo River in    Africa and Lake </a:t>
            </a:r>
            <a:r>
              <a:rPr lang="it-IT" sz="3200" dirty="0" err="1">
                <a:latin typeface="Calibri" panose="020F0502020204030204" pitchFamily="34" charset="0"/>
                <a:ea typeface="Calibri" panose="020F0502020204030204" pitchFamily="34" charset="0"/>
                <a:cs typeface="Calibri" panose="020F0502020204030204" pitchFamily="34" charset="0"/>
              </a:rPr>
              <a:t>Baikal</a:t>
            </a:r>
            <a:r>
              <a:rPr lang="it-IT" sz="3200" dirty="0">
                <a:latin typeface="Calibri" panose="020F0502020204030204" pitchFamily="34" charset="0"/>
                <a:ea typeface="Calibri" panose="020F0502020204030204" pitchFamily="34" charset="0"/>
                <a:cs typeface="Calibri" panose="020F0502020204030204" pitchFamily="34" charset="0"/>
              </a:rPr>
              <a:t> in Siberia?</a:t>
            </a:r>
            <a:endParaRPr lang="es-E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BCB47FC2-85C9-458E-ACEE-7DD9D83E2257}"/>
              </a:ext>
            </a:extLst>
          </p:cNvPr>
          <p:cNvPicPr>
            <a:picLocks noChangeAspect="1"/>
          </p:cNvPicPr>
          <p:nvPr/>
        </p:nvPicPr>
        <p:blipFill>
          <a:blip r:embed="rId3"/>
          <a:stretch>
            <a:fillRect/>
          </a:stretch>
        </p:blipFill>
        <p:spPr>
          <a:xfrm>
            <a:off x="8675665" y="2804328"/>
            <a:ext cx="1968068" cy="1963615"/>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17"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3787986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latin typeface="Calibri" panose="020F0502020204030204" pitchFamily="34" charset="0"/>
                <a:ea typeface="Calibri" panose="020F0502020204030204" pitchFamily="34" charset="0"/>
                <a:cs typeface="Calibri" panose="020F0502020204030204" pitchFamily="34" charset="0"/>
              </a:rPr>
              <a:t>The K.I.S.S. principle</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625428"/>
          </a:xfrm>
          <a:prstGeom prst="rect">
            <a:avLst/>
          </a:prstGeom>
          <a:noFill/>
        </p:spPr>
        <p:txBody>
          <a:bodyPr wrap="square" rtlCol="0">
            <a:spAutoFit/>
          </a:bodyPr>
          <a:lstStyle/>
          <a:p>
            <a:pPr>
              <a:lnSpc>
                <a:spcPct val="115000"/>
              </a:lnSpc>
              <a:spcAft>
                <a:spcPts val="1000"/>
              </a:spcAft>
            </a:pPr>
            <a:r>
              <a:rPr lang="en-GB" sz="3200" dirty="0">
                <a:latin typeface="Calibri" panose="020F0502020204030204" pitchFamily="34" charset="0"/>
                <a:ea typeface="Calibri" panose="020F0502020204030204" pitchFamily="34" charset="0"/>
                <a:cs typeface="Calibri" panose="020F0502020204030204" pitchFamily="34" charset="0"/>
              </a:rPr>
              <a:t>The “Keep It Simple, Stupid!” principle in a snapshot:</a:t>
            </a:r>
            <a:endParaRPr lang="es-E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9" name="Grafik 5">
            <a:extLst>
              <a:ext uri="{FF2B5EF4-FFF2-40B4-BE49-F238E27FC236}">
                <a16:creationId xmlns:a16="http://schemas.microsoft.com/office/drawing/2014/main" xmlns="" id="{7F4FB043-E641-402F-B27A-C152CF668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928" y="2248406"/>
            <a:ext cx="5320145" cy="3546764"/>
          </a:xfrm>
          <a:prstGeom prst="rect">
            <a:avLst/>
          </a:prstGeom>
        </p:spPr>
      </p:pic>
      <p:sp>
        <p:nvSpPr>
          <p:cNvPr id="16" name="Textfeld 6">
            <a:extLst>
              <a:ext uri="{FF2B5EF4-FFF2-40B4-BE49-F238E27FC236}">
                <a16:creationId xmlns:a16="http://schemas.microsoft.com/office/drawing/2014/main" xmlns="" id="{8163C639-9AAA-4A87-9EE8-00FE68872F7B}"/>
              </a:ext>
            </a:extLst>
          </p:cNvPr>
          <p:cNvSpPr txBox="1"/>
          <p:nvPr/>
        </p:nvSpPr>
        <p:spPr>
          <a:xfrm>
            <a:off x="883920" y="2472660"/>
            <a:ext cx="1391018" cy="369332"/>
          </a:xfrm>
          <a:prstGeom prst="rect">
            <a:avLst/>
          </a:prstGeom>
          <a:noFill/>
        </p:spPr>
        <p:txBody>
          <a:bodyPr wrap="square" rtlCol="0">
            <a:spAutoFit/>
          </a:bodyPr>
          <a:lstStyle/>
          <a:p>
            <a:r>
              <a:rPr lang="it-IT" b="1" dirty="0" err="1">
                <a:latin typeface="Calibri" panose="020F0502020204030204" pitchFamily="34" charset="0"/>
                <a:cs typeface="Calibri" panose="020F0502020204030204" pitchFamily="34" charset="0"/>
              </a:rPr>
              <a:t>What</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is</a:t>
            </a:r>
            <a:r>
              <a:rPr lang="it-IT" b="1" dirty="0">
                <a:latin typeface="Calibri" panose="020F0502020204030204" pitchFamily="34" charset="0"/>
                <a:cs typeface="Calibri" panose="020F0502020204030204" pitchFamily="34" charset="0"/>
              </a:rPr>
              <a:t> KISS</a:t>
            </a:r>
            <a:endParaRPr lang="de-DE" dirty="0"/>
          </a:p>
        </p:txBody>
      </p:sp>
      <p:sp>
        <p:nvSpPr>
          <p:cNvPr id="18" name="Pfeil: nach rechts 8">
            <a:extLst>
              <a:ext uri="{FF2B5EF4-FFF2-40B4-BE49-F238E27FC236}">
                <a16:creationId xmlns:a16="http://schemas.microsoft.com/office/drawing/2014/main" xmlns="" id="{30CB2C14-F692-45CD-9D17-AE7B3E742D22}"/>
              </a:ext>
            </a:extLst>
          </p:cNvPr>
          <p:cNvSpPr/>
          <p:nvPr/>
        </p:nvSpPr>
        <p:spPr>
          <a:xfrm>
            <a:off x="2307302" y="2420377"/>
            <a:ext cx="975338" cy="473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a:extLst>
              <a:ext uri="{FF2B5EF4-FFF2-40B4-BE49-F238E27FC236}">
                <a16:creationId xmlns:a16="http://schemas.microsoft.com/office/drawing/2014/main" xmlns="" id="{0302A8DC-8A0A-4CEF-8B7D-4C561E46FEAB}"/>
              </a:ext>
            </a:extLst>
          </p:cNvPr>
          <p:cNvSpPr/>
          <p:nvPr/>
        </p:nvSpPr>
        <p:spPr>
          <a:xfrm>
            <a:off x="2258028" y="45050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CasellaDiTesto 20">
            <a:extLst>
              <a:ext uri="{FF2B5EF4-FFF2-40B4-BE49-F238E27FC236}">
                <a16:creationId xmlns:a16="http://schemas.microsoft.com/office/drawing/2014/main" xmlns="" id="{3148AB8C-6626-493A-9008-4D21C320CC41}"/>
              </a:ext>
            </a:extLst>
          </p:cNvPr>
          <p:cNvSpPr txBox="1"/>
          <p:nvPr/>
        </p:nvSpPr>
        <p:spPr>
          <a:xfrm>
            <a:off x="3333206" y="5891349"/>
            <a:ext cx="5525589" cy="369332"/>
          </a:xfrm>
          <a:prstGeom prst="rect">
            <a:avLst/>
          </a:prstGeom>
          <a:noFill/>
        </p:spPr>
        <p:txBody>
          <a:bodyPr wrap="square" rtlCol="0">
            <a:spAutoFit/>
          </a:bodyPr>
          <a:lstStyle/>
          <a:p>
            <a:pPr algn="ctr"/>
            <a:r>
              <a:rPr lang="en-GB" dirty="0"/>
              <a:t>Source:</a:t>
            </a:r>
            <a:r>
              <a:rPr lang="de-DE" dirty="0"/>
              <a:t> t2informatik GmbH, Berlin</a:t>
            </a:r>
            <a:endParaRPr lang="en-GB" dirty="0"/>
          </a:p>
        </p:txBody>
      </p:sp>
      <p:sp>
        <p:nvSpPr>
          <p:cNvPr id="22" name="Textfeld 6">
            <a:extLst>
              <a:ext uri="{FF2B5EF4-FFF2-40B4-BE49-F238E27FC236}">
                <a16:creationId xmlns:a16="http://schemas.microsoft.com/office/drawing/2014/main" xmlns="" id="{A15BCB57-6262-4D76-81CE-9998692BC384}"/>
              </a:ext>
            </a:extLst>
          </p:cNvPr>
          <p:cNvSpPr txBox="1"/>
          <p:nvPr/>
        </p:nvSpPr>
        <p:spPr>
          <a:xfrm>
            <a:off x="385412" y="4562696"/>
            <a:ext cx="1861457" cy="369332"/>
          </a:xfrm>
          <a:prstGeom prst="rect">
            <a:avLst/>
          </a:prstGeom>
          <a:noFill/>
        </p:spPr>
        <p:txBody>
          <a:bodyPr wrap="square" rtlCol="0">
            <a:spAutoFit/>
          </a:bodyPr>
          <a:lstStyle/>
          <a:p>
            <a:r>
              <a:rPr lang="it-IT" b="1" dirty="0" err="1">
                <a:latin typeface="Calibri" panose="020F0502020204030204" pitchFamily="34" charset="0"/>
                <a:cs typeface="Calibri" panose="020F0502020204030204" pitchFamily="34" charset="0"/>
              </a:rPr>
              <a:t>What</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is</a:t>
            </a:r>
            <a:r>
              <a:rPr lang="it-IT" b="1" dirty="0">
                <a:latin typeface="Calibri" panose="020F0502020204030204" pitchFamily="34" charset="0"/>
                <a:cs typeface="Calibri" panose="020F0502020204030204" pitchFamily="34" charset="0"/>
              </a:rPr>
              <a:t> NOT KISS</a:t>
            </a:r>
            <a:endParaRPr lang="de-DE" dirty="0"/>
          </a:p>
        </p:txBody>
      </p:sp>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23"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4" name="Immagin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3610812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Defining the       principle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it-IT" sz="3200" dirty="0">
                <a:latin typeface="Calibri" panose="020F0502020204030204" pitchFamily="34" charset="0"/>
                <a:ea typeface="Calibri" panose="020F0502020204030204" pitchFamily="34" charset="0"/>
                <a:cs typeface="Calibri" panose="020F0502020204030204" pitchFamily="34" charset="0"/>
              </a:rPr>
              <a:t>The </a:t>
            </a:r>
            <a:r>
              <a:rPr lang="en-GB" sz="3200" i="1" dirty="0">
                <a:latin typeface="Calibri" panose="020F0502020204030204" pitchFamily="34" charset="0"/>
                <a:ea typeface="Calibri" panose="020F0502020204030204" pitchFamily="34" charset="0"/>
                <a:cs typeface="Calibri" panose="020F0502020204030204" pitchFamily="34" charset="0"/>
              </a:rPr>
              <a:t>Keep It Short and Simple </a:t>
            </a:r>
            <a:r>
              <a:rPr lang="en-GB" sz="3200" dirty="0">
                <a:latin typeface="Calibri" panose="020F0502020204030204" pitchFamily="34" charset="0"/>
                <a:ea typeface="Calibri" panose="020F0502020204030204" pitchFamily="34" charset="0"/>
                <a:cs typeface="Calibri" panose="020F0502020204030204" pitchFamily="34" charset="0"/>
              </a:rPr>
              <a:t>(or </a:t>
            </a:r>
            <a:r>
              <a:rPr lang="en-GB" sz="3200" i="1" dirty="0">
                <a:latin typeface="Calibri" panose="020F0502020204030204" pitchFamily="34" charset="0"/>
                <a:ea typeface="Calibri" panose="020F0502020204030204" pitchFamily="34" charset="0"/>
                <a:cs typeface="Calibri" panose="020F0502020204030204" pitchFamily="34" charset="0"/>
              </a:rPr>
              <a:t>stupid</a:t>
            </a:r>
            <a:r>
              <a:rPr lang="en-GB" sz="3200" dirty="0">
                <a:latin typeface="Calibri" panose="020F0502020204030204" pitchFamily="34" charset="0"/>
                <a:ea typeface="Calibri" panose="020F0502020204030204" pitchFamily="34" charset="0"/>
                <a:cs typeface="Calibri" panose="020F0502020204030204" pitchFamily="34" charset="0"/>
              </a:rPr>
              <a:t>) principle is </a:t>
            </a:r>
            <a:r>
              <a:rPr lang="it-IT" sz="3200" dirty="0">
                <a:latin typeface="Calibri" panose="020F0502020204030204" pitchFamily="34" charset="0"/>
                <a:ea typeface="Calibri" panose="020F0502020204030204" pitchFamily="34" charset="0"/>
                <a:cs typeface="Calibri" panose="020F0502020204030204" pitchFamily="34" charset="0"/>
              </a:rPr>
              <a:t>a design rule </a:t>
            </a:r>
            <a:r>
              <a:rPr lang="en-GB" sz="3200" dirty="0">
                <a:latin typeface="Calibri" panose="020F0502020204030204" pitchFamily="34" charset="0"/>
                <a:ea typeface="Calibri" panose="020F0502020204030204" pitchFamily="34" charset="0"/>
                <a:cs typeface="Calibri" panose="020F0502020204030204" pitchFamily="34" charset="0"/>
              </a:rPr>
              <a:t>stating that systems work better when they have simple rather than complex </a:t>
            </a:r>
            <a:r>
              <a:rPr lang="it-IT" sz="3200" dirty="0">
                <a:latin typeface="Calibri" panose="020F0502020204030204" pitchFamily="34" charset="0"/>
                <a:ea typeface="Calibri" panose="020F0502020204030204" pitchFamily="34" charset="0"/>
                <a:cs typeface="Calibri" panose="020F0502020204030204" pitchFamily="34" charset="0"/>
              </a:rPr>
              <a:t>designs. The KISS </a:t>
            </a:r>
            <a:r>
              <a:rPr lang="en-GB" sz="3200" dirty="0">
                <a:latin typeface="Calibri" panose="020F0502020204030204" pitchFamily="34" charset="0"/>
                <a:ea typeface="Calibri" panose="020F0502020204030204" pitchFamily="34" charset="0"/>
                <a:cs typeface="Calibri" panose="020F0502020204030204" pitchFamily="34" charset="0"/>
              </a:rPr>
              <a:t>is not intended to imply stupidity. </a:t>
            </a:r>
          </a:p>
          <a:p>
            <a:pPr algn="just"/>
            <a:endParaRPr lang="en-GB" sz="3200" dirty="0">
              <a:latin typeface="Calibri" panose="020F0502020204030204" pitchFamily="34" charset="0"/>
              <a:ea typeface="Calibri" panose="020F0502020204030204" pitchFamily="34" charset="0"/>
              <a:cs typeface="Calibri" panose="020F0502020204030204" pitchFamily="34" charset="0"/>
            </a:endParaRPr>
          </a:p>
          <a:p>
            <a:pPr algn="just"/>
            <a:r>
              <a:rPr lang="en-GB" sz="3200" dirty="0">
                <a:latin typeface="Calibri" panose="020F0502020204030204" pitchFamily="34" charset="0"/>
                <a:ea typeface="Calibri" panose="020F0502020204030204" pitchFamily="34" charset="0"/>
                <a:cs typeface="Calibri" panose="020F0502020204030204" pitchFamily="34" charset="0"/>
              </a:rPr>
              <a:t>Quite the opposite, it is usually associated </a:t>
            </a:r>
            <a:r>
              <a:rPr lang="it-IT" sz="3200" dirty="0">
                <a:latin typeface="Calibri" panose="020F0502020204030204" pitchFamily="34" charset="0"/>
                <a:ea typeface="Calibri" panose="020F0502020204030204" pitchFamily="34" charset="0"/>
                <a:cs typeface="Calibri" panose="020F0502020204030204" pitchFamily="34" charset="0"/>
              </a:rPr>
              <a:t>with </a:t>
            </a:r>
            <a:r>
              <a:rPr lang="en-GB" sz="3200" dirty="0">
                <a:latin typeface="Calibri" panose="020F0502020204030204" pitchFamily="34" charset="0"/>
                <a:ea typeface="Calibri" panose="020F0502020204030204" pitchFamily="34" charset="0"/>
                <a:cs typeface="Calibri" panose="020F0502020204030204" pitchFamily="34" charset="0"/>
              </a:rPr>
              <a:t>intelligent systems that can be misinterpreted as stupid because of their simplicity</a:t>
            </a:r>
            <a:r>
              <a:rPr lang="it-IT" sz="3200" dirty="0">
                <a:latin typeface="Calibri" panose="020F0502020204030204" pitchFamily="34" charset="0"/>
                <a:ea typeface="Calibri" panose="020F0502020204030204" pitchFamily="34" charset="0"/>
                <a:cs typeface="Calibri" panose="020F0502020204030204" pitchFamily="34" charset="0"/>
              </a:rPr>
              <a:t>. </a:t>
            </a: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GB"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9" name="Imagen 2">
            <a:extLst>
              <a:ext uri="{FF2B5EF4-FFF2-40B4-BE49-F238E27FC236}">
                <a16:creationId xmlns:a16="http://schemas.microsoft.com/office/drawing/2014/main" xmlns="" id="{7291B90B-B471-4728-9D09-5D9FE3CEC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339" y="18217"/>
            <a:ext cx="830997" cy="830997"/>
          </a:xfrm>
          <a:prstGeom prst="rect">
            <a:avLst/>
          </a:prstGeom>
        </p:spPr>
      </p:pic>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18"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r>
              <a:rPr lang="en-GB" sz="4800" b="1" dirty="0" err="1"/>
              <a:t>Intùiti</a:t>
            </a:r>
            <a:r>
              <a:rPr lang="en-GB" sz="4800" b="1" dirty="0"/>
              <a:t> Cards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s-ES" sz="3200" dirty="0">
                <a:latin typeface="Calibri" panose="020F0502020204030204" pitchFamily="34" charset="0"/>
                <a:ea typeface="Calibri" panose="020F0502020204030204" pitchFamily="34" charset="0"/>
                <a:cs typeface="Times New Roman" panose="02020603050405020304" pitchFamily="18" charset="0"/>
              </a:rPr>
              <a:t>It's a tool for creative thinking based on visual and imaginary associations, so you just have to shuffle the deck, pick a card, and read the fairy tale…and suggest the end of the story. </a:t>
            </a:r>
          </a:p>
          <a:p>
            <a:pPr algn="just"/>
            <a:endParaRPr lang="en-GB" sz="3200" b="1" dirty="0">
              <a:latin typeface="Calibri" panose="020F0502020204030204" pitchFamily="34" charset="0"/>
              <a:ea typeface="Calibri" panose="020F0502020204030204" pitchFamily="34" charset="0"/>
            </a:endParaRPr>
          </a:p>
          <a:p>
            <a:pPr algn="just"/>
            <a:r>
              <a:rPr lang="es-ES" sz="3200" dirty="0">
                <a:latin typeface="Calibri" panose="020F0502020204030204" pitchFamily="34" charset="0"/>
                <a:ea typeface="Calibri" panose="020F0502020204030204" pitchFamily="34" charset="0"/>
                <a:cs typeface="Times New Roman" panose="02020603050405020304" pitchFamily="18" charset="0"/>
              </a:rPr>
              <a:t>Each card represents a powerful incentive, is designed using Gestalt principles and offers an evocative fairy tale which doesn’t have a written ending. </a:t>
            </a:r>
          </a:p>
          <a:p>
            <a:pPr algn="just"/>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algn="just"/>
            <a:r>
              <a:rPr lang="es-ES" sz="3200" dirty="0">
                <a:latin typeface="Calibri" panose="020F0502020204030204" pitchFamily="34" charset="0"/>
                <a:ea typeface="Calibri" panose="020F0502020204030204" pitchFamily="34" charset="0"/>
                <a:cs typeface="Times New Roman" panose="02020603050405020304" pitchFamily="18" charset="0"/>
              </a:rPr>
              <a:t>Learn more about </a:t>
            </a:r>
            <a:r>
              <a:rPr lang="es-ES" sz="3200" dirty="0">
                <a:latin typeface="Calibri" panose="020F0502020204030204" pitchFamily="34" charset="0"/>
                <a:ea typeface="Calibri" panose="020F0502020204030204" pitchFamily="34" charset="0"/>
                <a:cs typeface="Times New Roman" panose="02020603050405020304" pitchFamily="18" charset="0"/>
                <a:hlinkClick r:id="rId2"/>
              </a:rPr>
              <a:t>Intùiti</a:t>
            </a:r>
            <a:endParaRPr lang="es-E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16"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192783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Two important reminders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770537"/>
          </a:xfrm>
          <a:prstGeom prst="rect">
            <a:avLst/>
          </a:prstGeom>
          <a:noFill/>
        </p:spPr>
        <p:txBody>
          <a:bodyPr wrap="square" rtlCol="0">
            <a:spAutoFit/>
          </a:bodyPr>
          <a:lstStyle/>
          <a:p>
            <a:pPr algn="just"/>
            <a:r>
              <a:rPr lang="en-GB" sz="3200" b="1" dirty="0">
                <a:latin typeface="Calibri" panose="020F0502020204030204" pitchFamily="34" charset="0"/>
                <a:ea typeface="Calibri" panose="020F0502020204030204" pitchFamily="34" charset="0"/>
              </a:rPr>
              <a:t>Don’t fall in love with your ideas:</a:t>
            </a:r>
          </a:p>
          <a:p>
            <a:pPr algn="just"/>
            <a:r>
              <a:rPr lang="en-GB" sz="2600" dirty="0">
                <a:latin typeface="Calibri" panose="020F0502020204030204" pitchFamily="34" charset="0"/>
                <a:ea typeface="Calibri" panose="020F0502020204030204" pitchFamily="34" charset="0"/>
              </a:rPr>
              <a:t>The perfect idea is </a:t>
            </a:r>
            <a:r>
              <a:rPr lang="it-IT" sz="2600" dirty="0">
                <a:latin typeface="Calibri" panose="020F0502020204030204" pitchFamily="34" charset="0"/>
                <a:ea typeface="Calibri" panose="020F0502020204030204" pitchFamily="34" charset="0"/>
              </a:rPr>
              <a:t>just an </a:t>
            </a:r>
            <a:r>
              <a:rPr lang="en-GB" sz="2600" dirty="0">
                <a:latin typeface="Calibri" panose="020F0502020204030204" pitchFamily="34" charset="0"/>
                <a:ea typeface="Calibri" panose="020F0502020204030204" pitchFamily="34" charset="0"/>
              </a:rPr>
              <a:t>illusion that hinder the process of our creative thinking. The challenge is not generating ideas but the ability to select the best ideas. Having lots of ideas is good if we are able to discard them. </a:t>
            </a:r>
          </a:p>
          <a:p>
            <a:pPr algn="just"/>
            <a:endParaRPr lang="en-GB" sz="3200" dirty="0">
              <a:latin typeface="Calibri" panose="020F0502020204030204" pitchFamily="34" charset="0"/>
            </a:endParaRPr>
          </a:p>
          <a:p>
            <a:pPr algn="just"/>
            <a:r>
              <a:rPr lang="en-GB" sz="3200" b="1" dirty="0"/>
              <a:t>Do something different every day </a:t>
            </a:r>
          </a:p>
          <a:p>
            <a:pPr algn="just"/>
            <a:r>
              <a:rPr lang="en-GB" sz="2600" dirty="0"/>
              <a:t>Doing and creating something new can rekindle life and liveliness allowing us to enrich and evolve. Creating something new in our lives every day is a very simple action. We can start changing chairs, choose a food we have never tasted but also create something with our hands because manual activity helps the mind to the gap between thoughts and reality.</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0" y="6293089"/>
            <a:ext cx="1755570" cy="398758"/>
          </a:xfrm>
          <a:prstGeom prst="rect">
            <a:avLst/>
          </a:prstGeom>
        </p:spPr>
      </p:pic>
      <p:sp>
        <p:nvSpPr>
          <p:cNvPr id="16"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Takeaways and conclusions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2324354"/>
          </a:xfrm>
          <a:prstGeom prst="rect">
            <a:avLst/>
          </a:prstGeom>
          <a:noFill/>
        </p:spPr>
        <p:txBody>
          <a:bodyPr wrap="square" rtlCol="0">
            <a:spAutoFit/>
          </a:bodyPr>
          <a:lstStyle/>
          <a:p>
            <a:pPr algn="just">
              <a:lnSpc>
                <a:spcPct val="115000"/>
              </a:lnSpc>
              <a:spcAft>
                <a:spcPts val="1000"/>
              </a:spcAft>
            </a:pPr>
            <a:r>
              <a:rPr lang="en-GB" sz="3200" dirty="0">
                <a:latin typeface="Calibri" panose="020F0502020204030204" pitchFamily="34" charset="0"/>
                <a:ea typeface="Calibri" panose="020F0502020204030204" pitchFamily="34" charset="0"/>
                <a:cs typeface="Times New Roman" panose="02020603050405020304" pitchFamily="18" charset="0"/>
              </a:rPr>
              <a:t>People often want to find the solution to their problems using creativity as it was a immediate tool or method. But using a given ‘recipe’ is not the right path, you have to work and develop your lateral thinking, your critical aptitude and also the courage to….</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hlinkClick r:id="rId3"/>
            <a:extLst>
              <a:ext uri="{FF2B5EF4-FFF2-40B4-BE49-F238E27FC236}">
                <a16:creationId xmlns:a16="http://schemas.microsoft.com/office/drawing/2014/main" xmlns="" id="{6067694E-AEC1-4C86-B351-7467F704C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418" y="3654610"/>
            <a:ext cx="4299034" cy="2690407"/>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0" y="6293089"/>
            <a:ext cx="1755570" cy="398758"/>
          </a:xfrm>
          <a:prstGeom prst="rect">
            <a:avLst/>
          </a:prstGeom>
        </p:spPr>
      </p:pic>
      <p:sp>
        <p:nvSpPr>
          <p:cNvPr id="17"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325701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latin typeface="Calibri" panose="020F0502020204030204" pitchFamily="34" charset="0"/>
                <a:ea typeface="Calibri" panose="020F0502020204030204" pitchFamily="34" charset="0"/>
              </a:rPr>
              <a:t>Creativity for lifelong learning</a:t>
            </a:r>
            <a:endParaRPr lang="en-GB" sz="720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64968"/>
          </a:xfrm>
          <a:prstGeom prst="rect">
            <a:avLst/>
          </a:prstGeom>
          <a:noFill/>
        </p:spPr>
        <p:txBody>
          <a:bodyPr wrap="square" rtlCol="0">
            <a:spAutoFit/>
          </a:bodyPr>
          <a:lstStyle/>
          <a:p>
            <a:pPr algn="just">
              <a:lnSpc>
                <a:spcPct val="115000"/>
              </a:lnSpc>
              <a:spcAft>
                <a:spcPts val="1000"/>
              </a:spcAft>
            </a:pPr>
            <a:r>
              <a:rPr lang="it-IT" sz="3000" dirty="0" err="1">
                <a:latin typeface="Calibri" panose="020F0502020204030204" pitchFamily="34" charset="0"/>
                <a:ea typeface="Calibri" panose="020F0502020204030204" pitchFamily="34" charset="0"/>
                <a:cs typeface="Calibri" panose="020F0502020204030204" pitchFamily="34" charset="0"/>
              </a:rPr>
              <a:t>According</a:t>
            </a:r>
            <a:r>
              <a:rPr lang="it-IT" sz="3000" dirty="0">
                <a:latin typeface="Calibri" panose="020F0502020204030204" pitchFamily="34" charset="0"/>
                <a:ea typeface="Calibri" panose="020F0502020204030204" pitchFamily="34" charset="0"/>
                <a:cs typeface="Calibri" panose="020F0502020204030204" pitchFamily="34" charset="0"/>
              </a:rPr>
              <a:t> to the </a:t>
            </a:r>
            <a:r>
              <a:rPr lang="it-IT" sz="3000" dirty="0" err="1">
                <a:latin typeface="Calibri" panose="020F0502020204030204" pitchFamily="34" charset="0"/>
                <a:ea typeface="Calibri" panose="020F0502020204030204" pitchFamily="34" charset="0"/>
                <a:cs typeface="Calibri" panose="020F0502020204030204" pitchFamily="34" charset="0"/>
              </a:rPr>
              <a:t>European</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Commission's</a:t>
            </a:r>
            <a:r>
              <a:rPr lang="it-IT" sz="3000" dirty="0">
                <a:latin typeface="Calibri" panose="020F0502020204030204" pitchFamily="34" charset="0"/>
                <a:ea typeface="Calibri" panose="020F0502020204030204" pitchFamily="34" charset="0"/>
                <a:cs typeface="Calibri" panose="020F0502020204030204" pitchFamily="34" charset="0"/>
              </a:rPr>
              <a:t> Entrepreneurship </a:t>
            </a:r>
            <a:r>
              <a:rPr lang="it-IT" sz="3000" dirty="0" err="1">
                <a:latin typeface="Calibri" panose="020F0502020204030204" pitchFamily="34" charset="0"/>
                <a:ea typeface="Calibri" panose="020F0502020204030204" pitchFamily="34" charset="0"/>
                <a:cs typeface="Calibri" panose="020F0502020204030204" pitchFamily="34" charset="0"/>
              </a:rPr>
              <a:t>Competence</a:t>
            </a:r>
            <a:r>
              <a:rPr lang="it-IT" sz="3000" dirty="0">
                <a:latin typeface="Calibri" panose="020F0502020204030204" pitchFamily="34" charset="0"/>
                <a:ea typeface="Calibri" panose="020F0502020204030204" pitchFamily="34" charset="0"/>
                <a:cs typeface="Calibri" panose="020F0502020204030204" pitchFamily="34" charset="0"/>
              </a:rPr>
              <a:t> Framework </a:t>
            </a:r>
            <a:r>
              <a:rPr lang="it-IT" sz="3000" dirty="0" err="1">
                <a:latin typeface="Calibri" panose="020F0502020204030204" pitchFamily="34" charset="0"/>
                <a:ea typeface="Calibri" panose="020F0502020204030204" pitchFamily="34" charset="0"/>
                <a:cs typeface="Calibri" panose="020F0502020204030204" pitchFamily="34" charset="0"/>
              </a:rPr>
              <a:t>known</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as</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EntreComp</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creativity</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is</a:t>
            </a:r>
            <a:r>
              <a:rPr lang="it-IT" sz="3000" dirty="0">
                <a:latin typeface="Calibri" panose="020F0502020204030204" pitchFamily="34" charset="0"/>
                <a:ea typeface="Calibri" panose="020F0502020204030204" pitchFamily="34" charset="0"/>
                <a:cs typeface="Calibri" panose="020F0502020204030204" pitchFamily="34" charset="0"/>
              </a:rPr>
              <a:t> one of the 15 skills </a:t>
            </a:r>
            <a:r>
              <a:rPr lang="it-IT" sz="3000" dirty="0" err="1">
                <a:latin typeface="Calibri" panose="020F0502020204030204" pitchFamily="34" charset="0"/>
                <a:ea typeface="Calibri" panose="020F0502020204030204" pitchFamily="34" charset="0"/>
                <a:cs typeface="Calibri" panose="020F0502020204030204" pitchFamily="34" charset="0"/>
              </a:rPr>
              <a:t>that</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every</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student</a:t>
            </a:r>
            <a:r>
              <a:rPr lang="it-IT" sz="3000" dirty="0">
                <a:latin typeface="Calibri" panose="020F0502020204030204" pitchFamily="34" charset="0"/>
                <a:ea typeface="Calibri" panose="020F0502020204030204" pitchFamily="34" charset="0"/>
                <a:cs typeface="Calibri" panose="020F0502020204030204" pitchFamily="34" charset="0"/>
              </a:rPr>
              <a:t> can </a:t>
            </a:r>
            <a:r>
              <a:rPr lang="it-IT" sz="3000" dirty="0" err="1">
                <a:latin typeface="Calibri" panose="020F0502020204030204" pitchFamily="34" charset="0"/>
                <a:ea typeface="Calibri" panose="020F0502020204030204" pitchFamily="34" charset="0"/>
                <a:cs typeface="Calibri" panose="020F0502020204030204" pitchFamily="34" charset="0"/>
              </a:rPr>
              <a:t>develop</a:t>
            </a:r>
            <a:r>
              <a:rPr lang="it-IT" sz="3000" dirty="0">
                <a:latin typeface="Calibri" panose="020F0502020204030204" pitchFamily="34" charset="0"/>
                <a:ea typeface="Calibri" panose="020F0502020204030204" pitchFamily="34" charset="0"/>
                <a:cs typeface="Calibri" panose="020F0502020204030204" pitchFamily="34" charset="0"/>
              </a:rPr>
              <a:t> to </a:t>
            </a:r>
            <a:r>
              <a:rPr lang="it-IT" sz="3000" dirty="0" err="1">
                <a:latin typeface="Calibri" panose="020F0502020204030204" pitchFamily="34" charset="0"/>
                <a:ea typeface="Calibri" panose="020F0502020204030204" pitchFamily="34" charset="0"/>
                <a:cs typeface="Calibri" panose="020F0502020204030204" pitchFamily="34" charset="0"/>
              </a:rPr>
              <a:t>become</a:t>
            </a:r>
            <a:r>
              <a:rPr lang="it-IT" sz="3000" dirty="0">
                <a:latin typeface="Calibri" panose="020F0502020204030204" pitchFamily="34" charset="0"/>
                <a:ea typeface="Calibri" panose="020F0502020204030204" pitchFamily="34" charset="0"/>
                <a:cs typeface="Calibri" panose="020F0502020204030204" pitchFamily="34" charset="0"/>
              </a:rPr>
              <a:t> an </a:t>
            </a:r>
            <a:r>
              <a:rPr lang="it-IT" sz="3000" dirty="0" err="1">
                <a:latin typeface="Calibri" panose="020F0502020204030204" pitchFamily="34" charset="0"/>
                <a:ea typeface="Calibri" panose="020F0502020204030204" pitchFamily="34" charset="0"/>
                <a:cs typeface="Calibri" panose="020F0502020204030204" pitchFamily="34" charset="0"/>
              </a:rPr>
              <a:t>entrepreneur</a:t>
            </a:r>
            <a:r>
              <a:rPr lang="it-IT" sz="3000" dirty="0">
                <a:latin typeface="Calibri" panose="020F0502020204030204" pitchFamily="34" charset="0"/>
                <a:ea typeface="Calibri" panose="020F0502020204030204" pitchFamily="34" charset="0"/>
                <a:cs typeface="Calibri" panose="020F0502020204030204" pitchFamily="34" charset="0"/>
              </a:rPr>
              <a:t>. </a:t>
            </a:r>
            <a:endParaRPr lang="en-GB" sz="30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endParaRPr lang="en-GB" sz="3000" dirty="0">
              <a:ea typeface="Calibri" panose="020F0502020204030204" pitchFamily="34" charset="0"/>
              <a:cs typeface="Calibri" panose="020F0502020204030204" pitchFamily="34" charset="0"/>
            </a:endParaRPr>
          </a:p>
          <a:p>
            <a:pPr algn="just">
              <a:lnSpc>
                <a:spcPct val="115000"/>
              </a:lnSpc>
              <a:spcAft>
                <a:spcPts val="1000"/>
              </a:spcAft>
            </a:pPr>
            <a:r>
              <a:rPr lang="en-GB" sz="3000" dirty="0">
                <a:ea typeface="Calibri" panose="020F0502020204030204" pitchFamily="34" charset="0"/>
                <a:cs typeface="Calibri" panose="020F0502020204030204" pitchFamily="34" charset="0"/>
              </a:rPr>
              <a:t>In </a:t>
            </a:r>
            <a:r>
              <a:rPr lang="en-GB" sz="3000" dirty="0" err="1">
                <a:ea typeface="Calibri" panose="020F0502020204030204" pitchFamily="34" charset="0"/>
                <a:cs typeface="Calibri" panose="020F0502020204030204" pitchFamily="34" charset="0"/>
              </a:rPr>
              <a:t>EntreComp</a:t>
            </a:r>
            <a:r>
              <a:rPr lang="en-GB" sz="3000" dirty="0">
                <a:ea typeface="Calibri" panose="020F0502020204030204" pitchFamily="34" charset="0"/>
                <a:cs typeface="Calibri" panose="020F0502020204030204" pitchFamily="34" charset="0"/>
              </a:rPr>
              <a:t> creativity is presented as one of the key competences in the area called 'Ideas and opportunities', although the creative process involves both the use of resources and the ability to act on ideas to shape and exploit their value.</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6428"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2145" y="6301315"/>
            <a:ext cx="1755570" cy="398758"/>
          </a:xfrm>
          <a:prstGeom prst="rect">
            <a:avLst/>
          </a:prstGeom>
        </p:spPr>
      </p:pic>
      <p:sp>
        <p:nvSpPr>
          <p:cNvPr id="16" name="CasellaDiTesto 17"/>
          <p:cNvSpPr txBox="1"/>
          <p:nvPr/>
        </p:nvSpPr>
        <p:spPr>
          <a:xfrm>
            <a:off x="7257192"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14408"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latin typeface="Calibri" panose="020F0502020204030204" pitchFamily="34" charset="0"/>
                <a:ea typeface="Calibri" panose="020F0502020204030204" pitchFamily="34" charset="0"/>
              </a:rPr>
              <a:t>Creativity for lifelong learning</a:t>
            </a:r>
            <a:endParaRPr lang="en-GB" sz="72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680110"/>
          </a:xfrm>
          <a:prstGeom prst="rect">
            <a:avLst/>
          </a:prstGeom>
          <a:noFill/>
        </p:spPr>
        <p:txBody>
          <a:bodyPr wrap="square" rtlCol="0">
            <a:spAutoFit/>
          </a:bodyPr>
          <a:lstStyle/>
          <a:p>
            <a:pPr algn="just">
              <a:lnSpc>
                <a:spcPct val="115000"/>
              </a:lnSpc>
              <a:spcAft>
                <a:spcPts val="1000"/>
              </a:spcAft>
            </a:pPr>
            <a:r>
              <a:rPr lang="en-US" sz="3200" dirty="0"/>
              <a:t>This guide is intended to inspire more actors across Europe and beyond to get involved, to join a community of participants committed to embedding these competences for life into education, communities, work and enterprise</a:t>
            </a:r>
          </a:p>
          <a:p>
            <a:pPr algn="just">
              <a:lnSpc>
                <a:spcPct val="115000"/>
              </a:lnSpc>
              <a:spcAft>
                <a:spcPts val="1000"/>
              </a:spcAft>
            </a:pPr>
            <a:endParaRPr lang="en-US" sz="3200" dirty="0"/>
          </a:p>
          <a:p>
            <a:pPr algn="just">
              <a:lnSpc>
                <a:spcPct val="115000"/>
              </a:lnSpc>
              <a:spcAft>
                <a:spcPts val="1000"/>
              </a:spcAft>
            </a:pP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CF6F1185-E11C-42A7-A72A-8AF926F4A4AA}"/>
              </a:ext>
            </a:extLst>
          </p:cNvPr>
          <p:cNvPicPr>
            <a:picLocks noChangeAspect="1"/>
          </p:cNvPicPr>
          <p:nvPr/>
        </p:nvPicPr>
        <p:blipFill>
          <a:blip r:embed="rId3"/>
          <a:stretch>
            <a:fillRect/>
          </a:stretch>
        </p:blipFill>
        <p:spPr>
          <a:xfrm>
            <a:off x="1592621" y="3852576"/>
            <a:ext cx="9019819" cy="1879129"/>
          </a:xfrm>
          <a:prstGeom prst="rect">
            <a:avLst/>
          </a:prstGeom>
        </p:spPr>
      </p:pic>
      <p:sp>
        <p:nvSpPr>
          <p:cNvPr id="3" name="CasellaDiTesto 2">
            <a:extLst>
              <a:ext uri="{FF2B5EF4-FFF2-40B4-BE49-F238E27FC236}">
                <a16:creationId xmlns:a16="http://schemas.microsoft.com/office/drawing/2014/main" xmlns="" id="{DB9A5E3F-FFDE-4A1A-B16A-A14F0B7A4E6F}"/>
              </a:ext>
            </a:extLst>
          </p:cNvPr>
          <p:cNvSpPr txBox="1"/>
          <p:nvPr/>
        </p:nvSpPr>
        <p:spPr>
          <a:xfrm>
            <a:off x="3333205" y="5826034"/>
            <a:ext cx="5525589" cy="369332"/>
          </a:xfrm>
          <a:prstGeom prst="rect">
            <a:avLst/>
          </a:prstGeom>
          <a:noFill/>
        </p:spPr>
        <p:txBody>
          <a:bodyPr wrap="square" rtlCol="0">
            <a:spAutoFit/>
          </a:bodyPr>
          <a:lstStyle/>
          <a:p>
            <a:pPr algn="ctr"/>
            <a:r>
              <a:rPr lang="en-GB" dirty="0"/>
              <a:t>Source: The </a:t>
            </a:r>
            <a:r>
              <a:rPr lang="en-GB" dirty="0" err="1"/>
              <a:t>EntreComp</a:t>
            </a:r>
            <a:r>
              <a:rPr lang="en-GB" dirty="0"/>
              <a:t> conceptual model (Table1)</a:t>
            </a:r>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18"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346195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latin typeface="Calibri" panose="020F0502020204030204" pitchFamily="34" charset="0"/>
                <a:ea typeface="Calibri" panose="020F0502020204030204" pitchFamily="34" charset="0"/>
              </a:rPr>
              <a:t>Creativity as a skill</a:t>
            </a:r>
            <a:endParaRPr lang="en-GB" sz="72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6170023" cy="3701783"/>
          </a:xfrm>
          <a:prstGeom prst="rect">
            <a:avLst/>
          </a:prstGeom>
          <a:noFill/>
        </p:spPr>
        <p:txBody>
          <a:bodyPr wrap="square" rtlCol="0">
            <a:spAutoFit/>
          </a:bodyPr>
          <a:lstStyle/>
          <a:p>
            <a:pPr algn="just">
              <a:lnSpc>
                <a:spcPct val="115000"/>
              </a:lnSpc>
              <a:spcAft>
                <a:spcPts val="1000"/>
              </a:spcAft>
            </a:pPr>
            <a:r>
              <a:rPr lang="en-GB" sz="2200" dirty="0">
                <a:latin typeface="Calibri" panose="020F0502020204030204" pitchFamily="34" charset="0"/>
                <a:ea typeface="Calibri" panose="020F0502020204030204" pitchFamily="34" charset="0"/>
                <a:cs typeface="Calibri" panose="020F0502020204030204" pitchFamily="34" charset="0"/>
              </a:rPr>
              <a:t>Thanks to the </a:t>
            </a:r>
            <a:r>
              <a:rPr lang="en-GB" sz="2200" dirty="0" err="1">
                <a:latin typeface="Calibri" panose="020F0502020204030204" pitchFamily="34" charset="0"/>
                <a:ea typeface="Calibri" panose="020F0502020204030204" pitchFamily="34" charset="0"/>
                <a:cs typeface="Calibri" panose="020F0502020204030204" pitchFamily="34" charset="0"/>
              </a:rPr>
              <a:t>Entrecomp</a:t>
            </a:r>
            <a:r>
              <a:rPr lang="en-GB" sz="2200" dirty="0">
                <a:latin typeface="Calibri" panose="020F0502020204030204" pitchFamily="34" charset="0"/>
                <a:ea typeface="Calibri" panose="020F0502020204030204" pitchFamily="34" charset="0"/>
                <a:cs typeface="Calibri" panose="020F0502020204030204" pitchFamily="34" charset="0"/>
              </a:rPr>
              <a:t> Framework, Creativity is not considered as a rare gift given to lucky students or elected people but it is a competence that can be developed and trained by everyone. </a:t>
            </a:r>
          </a:p>
          <a:p>
            <a:pPr algn="just">
              <a:lnSpc>
                <a:spcPct val="115000"/>
              </a:lnSpc>
              <a:spcAft>
                <a:spcPts val="1000"/>
              </a:spcAft>
            </a:pPr>
            <a:r>
              <a:rPr lang="en-GB" sz="2200" dirty="0">
                <a:latin typeface="Calibri" panose="020F0502020204030204" pitchFamily="34" charset="0"/>
                <a:ea typeface="Calibri" panose="020F0502020204030204" pitchFamily="34" charset="0"/>
                <a:cs typeface="Calibri" panose="020F0502020204030204" pitchFamily="34" charset="0"/>
              </a:rPr>
              <a:t>Creativity is the ability to think to a task or a problem in a new or different way, or the ability to use imagination to generate new ideas. It is the ability to solve complex problems or find interesting ways to suggest new solutions. </a:t>
            </a: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extLst>
              <a:ext uri="{FF2B5EF4-FFF2-40B4-BE49-F238E27FC236}">
                <a16:creationId xmlns:a16="http://schemas.microsoft.com/office/drawing/2014/main" xmlns="" id="{B717020A-7D1F-4C3B-8C68-DE6580F80E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127" y="1675030"/>
            <a:ext cx="3765762" cy="3507940"/>
          </a:xfrm>
          <a:prstGeom prst="rect">
            <a:avLst/>
          </a:prstGeom>
        </p:spPr>
      </p:pic>
      <p:sp>
        <p:nvSpPr>
          <p:cNvPr id="9" name="Rechteck 1">
            <a:extLst>
              <a:ext uri="{FF2B5EF4-FFF2-40B4-BE49-F238E27FC236}">
                <a16:creationId xmlns:a16="http://schemas.microsoft.com/office/drawing/2014/main" xmlns="" id="{D60BBFFD-2583-4B7B-8508-0689EE3C3D7E}"/>
              </a:ext>
            </a:extLst>
          </p:cNvPr>
          <p:cNvSpPr/>
          <p:nvPr/>
        </p:nvSpPr>
        <p:spPr>
          <a:xfrm>
            <a:off x="740196" y="5514254"/>
            <a:ext cx="5652654" cy="633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Creativity=compentence for all=problemsolving tool for all</a:t>
            </a:r>
          </a:p>
        </p:txBody>
      </p:sp>
      <p:sp>
        <p:nvSpPr>
          <p:cNvPr id="16" name="Pfeil: nach unten 2">
            <a:extLst>
              <a:ext uri="{FF2B5EF4-FFF2-40B4-BE49-F238E27FC236}">
                <a16:creationId xmlns:a16="http://schemas.microsoft.com/office/drawing/2014/main" xmlns="" id="{D09343D1-7A58-4C29-9957-EAE37D8FF81E}"/>
              </a:ext>
            </a:extLst>
          </p:cNvPr>
          <p:cNvSpPr/>
          <p:nvPr/>
        </p:nvSpPr>
        <p:spPr>
          <a:xfrm>
            <a:off x="3418609" y="5098200"/>
            <a:ext cx="322118" cy="2911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19"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2206877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99508" y="9781"/>
            <a:ext cx="9385663" cy="830997"/>
          </a:xfrm>
          <a:prstGeom prst="rect">
            <a:avLst/>
          </a:prstGeom>
          <a:noFill/>
        </p:spPr>
        <p:txBody>
          <a:bodyPr wrap="square" rtlCol="0">
            <a:spAutoFit/>
          </a:bodyPr>
          <a:lstStyle/>
          <a:p>
            <a:pPr algn="just"/>
            <a:r>
              <a:rPr lang="en-GB" sz="4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art of thought’</a:t>
            </a:r>
            <a:endParaRPr lang="en-GB" sz="48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625428"/>
          </a:xfrm>
          <a:prstGeom prst="rect">
            <a:avLst/>
          </a:prstGeom>
          <a:noFill/>
        </p:spPr>
        <p:txBody>
          <a:bodyPr wrap="square" rtlCol="0">
            <a:spAutoFit/>
          </a:bodyPr>
          <a:lstStyle/>
          <a:p>
            <a:pPr algn="just">
              <a:lnSpc>
                <a:spcPct val="115000"/>
              </a:lnSpc>
              <a:spcAft>
                <a:spcPts val="1000"/>
              </a:spcAft>
            </a:pPr>
            <a:r>
              <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creative process includes the following four stages</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272D0A00-8553-4383-8B52-23E16C8FBAE8}"/>
              </a:ext>
            </a:extLst>
          </p:cNvPr>
          <p:cNvPicPr>
            <a:picLocks noChangeAspect="1"/>
          </p:cNvPicPr>
          <p:nvPr/>
        </p:nvPicPr>
        <p:blipFill>
          <a:blip r:embed="rId3"/>
          <a:stretch>
            <a:fillRect/>
          </a:stretch>
        </p:blipFill>
        <p:spPr>
          <a:xfrm>
            <a:off x="2365188" y="2262187"/>
            <a:ext cx="7461624" cy="3135674"/>
          </a:xfrm>
          <a:prstGeom prst="rect">
            <a:avLst/>
          </a:prstGeom>
        </p:spPr>
      </p:pic>
      <p:sp>
        <p:nvSpPr>
          <p:cNvPr id="9" name="CasellaDiTesto 8">
            <a:extLst>
              <a:ext uri="{FF2B5EF4-FFF2-40B4-BE49-F238E27FC236}">
                <a16:creationId xmlns:a16="http://schemas.microsoft.com/office/drawing/2014/main" xmlns="" id="{38856F1F-CAAB-4FC3-A141-55576779BCAB}"/>
              </a:ext>
            </a:extLst>
          </p:cNvPr>
          <p:cNvSpPr txBox="1"/>
          <p:nvPr/>
        </p:nvSpPr>
        <p:spPr>
          <a:xfrm>
            <a:off x="3333205" y="5826034"/>
            <a:ext cx="5525589" cy="369332"/>
          </a:xfrm>
          <a:prstGeom prst="rect">
            <a:avLst/>
          </a:prstGeom>
          <a:noFill/>
        </p:spPr>
        <p:txBody>
          <a:bodyPr wrap="square" rtlCol="0">
            <a:spAutoFit/>
          </a:bodyPr>
          <a:lstStyle/>
          <a:p>
            <a:pPr algn="ctr"/>
            <a:r>
              <a:rPr lang="en-GB" dirty="0"/>
              <a:t>Source: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art of thought, Graham </a:t>
            </a:r>
            <a:r>
              <a:rPr lang="en-GB"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Wallas</a:t>
            </a:r>
            <a:endParaRPr lang="en-GB"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18"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400820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1.2 Creativity </a:t>
            </a:r>
          </a:p>
          <a:p>
            <a:pPr algn="ctr"/>
            <a:endParaRPr lang="en-GB" sz="1600" b="1" dirty="0"/>
          </a:p>
          <a:p>
            <a:pPr algn="ctr"/>
            <a:r>
              <a:rPr lang="en-GB" sz="4400" b="1" dirty="0"/>
              <a:t>1.2.B Stimulating Creativity</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12"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2319746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latin typeface="Calibri" panose="020F0502020204030204" pitchFamily="34" charset="0"/>
              </a:rPr>
              <a:t>Exercises to stimulate your mind</a:t>
            </a:r>
            <a:endParaRPr lang="en-GB" sz="72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825552"/>
          </a:xfrm>
          <a:prstGeom prst="rect">
            <a:avLst/>
          </a:prstGeom>
          <a:noFill/>
        </p:spPr>
        <p:txBody>
          <a:bodyPr wrap="square" rtlCol="0">
            <a:spAutoFit/>
          </a:bodyPr>
          <a:lstStyle/>
          <a:p>
            <a:pPr algn="just">
              <a:lnSpc>
                <a:spcPct val="115000"/>
              </a:lnSpc>
              <a:spcAft>
                <a:spcPts val="1000"/>
              </a:spcAft>
            </a:pPr>
            <a:r>
              <a:rPr lang="en-GB" sz="3200" dirty="0">
                <a:cs typeface="Calibri" panose="020F0502020204030204" pitchFamily="34" charset="0"/>
              </a:rPr>
              <a:t>4 preliminary considerations: </a:t>
            </a:r>
          </a:p>
          <a:p>
            <a:pPr marL="285750" indent="-285750" algn="just">
              <a:lnSpc>
                <a:spcPct val="115000"/>
              </a:lnSpc>
              <a:spcAft>
                <a:spcPts val="1000"/>
              </a:spcAft>
              <a:buFont typeface="Arial" panose="020B0604020202020204" pitchFamily="34" charset="0"/>
              <a:buChar char="•"/>
            </a:pPr>
            <a:r>
              <a:rPr lang="en-GB" sz="2600" dirty="0">
                <a:solidFill>
                  <a:srgbClr val="000000"/>
                </a:solidFill>
                <a:ea typeface="Times New Roman" panose="02020603050405020304" pitchFamily="18" charset="0"/>
              </a:rPr>
              <a:t>There are different types of actions that can be used to become more creative and develop lateral thinking</a:t>
            </a:r>
          </a:p>
          <a:p>
            <a:pPr marL="285750" indent="-285750" algn="just">
              <a:lnSpc>
                <a:spcPct val="115000"/>
              </a:lnSpc>
              <a:spcAft>
                <a:spcPts val="1000"/>
              </a:spcAft>
              <a:buFont typeface="Arial" panose="020B0604020202020204" pitchFamily="34" charset="0"/>
              <a:buChar char="•"/>
            </a:pPr>
            <a:r>
              <a:rPr lang="en-US" sz="2600" dirty="0"/>
              <a:t>These exercises bring together ideas that serve very different needs or interests to form a new concept</a:t>
            </a:r>
            <a:endParaRPr lang="en-US" sz="2600" dirty="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n-US" sz="2600" dirty="0"/>
              <a:t>These techniques can produce some silly results, but it’s ultimately a helpful way of getting your mind out of a creative rut</a:t>
            </a:r>
          </a:p>
          <a:p>
            <a:pPr marL="285750" indent="-285750" algn="just">
              <a:lnSpc>
                <a:spcPct val="115000"/>
              </a:lnSpc>
              <a:spcAft>
                <a:spcPts val="1000"/>
              </a:spcAft>
              <a:buFont typeface="Arial" panose="020B0604020202020204" pitchFamily="34" charset="0"/>
              <a:buChar char="•"/>
            </a:pPr>
            <a:r>
              <a:rPr lang="en-US" sz="2600" dirty="0"/>
              <a:t>Participants will have to let their minds free to wander and create yet undiscovered ideas</a:t>
            </a:r>
            <a:endParaRPr lang="es-ES" sz="2600" dirty="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extLst>
              <a:ext uri="{FF2B5EF4-FFF2-40B4-BE49-F238E27FC236}">
                <a16:creationId xmlns:a16="http://schemas.microsoft.com/office/drawing/2014/main" xmlns="" id="{8563C92A-457B-4ACE-BC64-2C462E039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5613" y="931233"/>
            <a:ext cx="2458856" cy="1382579"/>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17"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3552329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latin typeface="Calibri" panose="020F0502020204030204" pitchFamily="34" charset="0"/>
                <a:ea typeface="Calibri" panose="020F0502020204030204" pitchFamily="34" charset="0"/>
                <a:cs typeface="Calibri" panose="020F0502020204030204" pitchFamily="34" charset="0"/>
              </a:rPr>
              <a:t>Paraphrasing questions, pt.1</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924151"/>
          </a:xfrm>
          <a:prstGeom prst="rect">
            <a:avLst/>
          </a:prstGeom>
          <a:noFill/>
        </p:spPr>
        <p:txBody>
          <a:bodyPr wrap="square" rtlCol="0">
            <a:spAutoFit/>
          </a:bodyPr>
          <a:lstStyle/>
          <a:p>
            <a:pPr algn="just">
              <a:spcAft>
                <a:spcPts val="1000"/>
              </a:spcAft>
            </a:pPr>
            <a:r>
              <a:rPr lang="en-GB" sz="3200" dirty="0">
                <a:latin typeface="Calibri" panose="020F0502020204030204" pitchFamily="34" charset="0"/>
                <a:ea typeface="Calibri" panose="020F0502020204030204" pitchFamily="34" charset="0"/>
                <a:cs typeface="Calibri" panose="020F0502020204030204" pitchFamily="34" charset="0"/>
              </a:rPr>
              <a:t>Imagine you have to answer this very simple question: “How much is 5+5?”. Of course there is only </a:t>
            </a:r>
            <a:r>
              <a:rPr lang="en-GB" sz="3200" b="1" dirty="0">
                <a:latin typeface="Calibri" panose="020F0502020204030204" pitchFamily="34" charset="0"/>
                <a:ea typeface="Calibri" panose="020F0502020204030204" pitchFamily="34" charset="0"/>
                <a:cs typeface="Calibri" panose="020F0502020204030204" pitchFamily="34" charset="0"/>
              </a:rPr>
              <a:t>one</a:t>
            </a:r>
            <a:r>
              <a:rPr lang="en-GB" sz="3200" dirty="0">
                <a:latin typeface="Calibri" panose="020F0502020204030204" pitchFamily="34" charset="0"/>
                <a:ea typeface="Calibri" panose="020F0502020204030204" pitchFamily="34" charset="0"/>
                <a:cs typeface="Calibri" panose="020F0502020204030204" pitchFamily="34" charset="0"/>
              </a:rPr>
              <a:t> unique correct answer: 10!</a:t>
            </a:r>
          </a:p>
          <a:p>
            <a:pPr algn="just">
              <a:spcAft>
                <a:spcPts val="1000"/>
              </a:spcAft>
            </a:pPr>
            <a:endParaRPr lang="en-GB" sz="3200" dirty="0">
              <a:latin typeface="Calibri" panose="020F0502020204030204" pitchFamily="34" charset="0"/>
              <a:ea typeface="Calibri" panose="020F0502020204030204" pitchFamily="34" charset="0"/>
              <a:cs typeface="Calibri" panose="020F0502020204030204" pitchFamily="34" charset="0"/>
            </a:endParaRPr>
          </a:p>
          <a:p>
            <a:pPr algn="just">
              <a:spcAft>
                <a:spcPts val="1000"/>
              </a:spcAft>
            </a:pPr>
            <a:r>
              <a:rPr lang="en-GB" sz="3200" dirty="0">
                <a:latin typeface="Calibri" panose="020F0502020204030204" pitchFamily="34" charset="0"/>
                <a:ea typeface="Calibri" panose="020F0502020204030204" pitchFamily="34" charset="0"/>
                <a:cs typeface="Calibri" panose="020F0502020204030204" pitchFamily="34" charset="0"/>
              </a:rPr>
              <a:t>What if you were asked the same question in a different way such as: “What numbers give 10 as sum?” – How many answers would there be now? Infinite numbers, as well as infinite ways to get to the same answer. </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6" name="Picture 2" descr="Bildergebnis für fragen und antworten bilder">
            <a:extLst>
              <a:ext uri="{FF2B5EF4-FFF2-40B4-BE49-F238E27FC236}">
                <a16:creationId xmlns:a16="http://schemas.microsoft.com/office/drawing/2014/main" xmlns="" id="{8FFF87F2-A497-45C3-95DD-D2AEBB094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6078">
            <a:off x="9759200" y="4731382"/>
            <a:ext cx="1775911" cy="13058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3">
            <a:extLst>
              <a:ext uri="{FF2B5EF4-FFF2-40B4-BE49-F238E27FC236}">
                <a16:creationId xmlns:a16="http://schemas.microsoft.com/office/drawing/2014/main" xmlns="" id="{0A9F6B98-7394-464D-B1FF-A96BC3914FBB}"/>
              </a:ext>
            </a:extLst>
          </p:cNvPr>
          <p:cNvSpPr txBox="1"/>
          <p:nvPr/>
        </p:nvSpPr>
        <p:spPr>
          <a:xfrm>
            <a:off x="9993076" y="5991115"/>
            <a:ext cx="1690881" cy="261610"/>
          </a:xfrm>
          <a:prstGeom prst="rect">
            <a:avLst/>
          </a:prstGeom>
          <a:noFill/>
        </p:spPr>
        <p:txBody>
          <a:bodyPr wrap="square" rtlCol="0">
            <a:spAutoFit/>
          </a:bodyPr>
          <a:lstStyle/>
          <a:p>
            <a:r>
              <a:rPr lang="de-DE" sz="1100" dirty="0"/>
              <a:t>Source: VCD Germany </a:t>
            </a:r>
          </a:p>
        </p:txBody>
      </p:sp>
      <p:sp>
        <p:nvSpPr>
          <p:cNvPr id="1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20"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286813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latin typeface="Calibri" panose="020F0502020204030204" pitchFamily="34" charset="0"/>
                <a:ea typeface="Calibri" panose="020F0502020204030204" pitchFamily="34" charset="0"/>
                <a:cs typeface="Calibri" panose="020F0502020204030204" pitchFamily="34" charset="0"/>
              </a:rPr>
              <a:t>Paraphrasing questions, pt.2</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697901"/>
          </a:xfrm>
          <a:prstGeom prst="rect">
            <a:avLst/>
          </a:prstGeom>
          <a:noFill/>
        </p:spPr>
        <p:txBody>
          <a:bodyPr wrap="square" rtlCol="0">
            <a:spAutoFit/>
          </a:bodyPr>
          <a:lstStyle/>
          <a:p>
            <a:pPr algn="just">
              <a:spcAft>
                <a:spcPts val="1000"/>
              </a:spcAft>
            </a:pPr>
            <a:r>
              <a:rPr lang="en-GB" sz="3200" dirty="0">
                <a:latin typeface="Calibri" panose="020F0502020204030204" pitchFamily="34" charset="0"/>
                <a:ea typeface="Calibri" panose="020F0502020204030204" pitchFamily="34" charset="0"/>
                <a:cs typeface="Calibri" panose="020F0502020204030204" pitchFamily="34" charset="0"/>
              </a:rPr>
              <a:t>Imagine you have ‘lion’ as answers and think to three different questions. </a:t>
            </a:r>
          </a:p>
          <a:p>
            <a:pPr algn="just">
              <a:spcAft>
                <a:spcPts val="1000"/>
              </a:spcAft>
            </a:pPr>
            <a:r>
              <a:rPr lang="en-GB" sz="3200" dirty="0">
                <a:latin typeface="Calibri" panose="020F0502020204030204" pitchFamily="34" charset="0"/>
                <a:ea typeface="Calibri" panose="020F0502020204030204" pitchFamily="34" charset="0"/>
                <a:cs typeface="Calibri" panose="020F0502020204030204" pitchFamily="34" charset="0"/>
              </a:rPr>
              <a:t>e.g. </a:t>
            </a:r>
            <a:r>
              <a:rPr lang="en-GB" sz="3200" b="1" dirty="0">
                <a:latin typeface="Calibri" panose="020F0502020204030204" pitchFamily="34" charset="0"/>
                <a:ea typeface="Calibri" panose="020F0502020204030204" pitchFamily="34" charset="0"/>
                <a:cs typeface="Calibri" panose="020F0502020204030204" pitchFamily="34" charset="0"/>
              </a:rPr>
              <a:t>Which animal is the king </a:t>
            </a:r>
            <a:r>
              <a:rPr lang="it-IT" sz="3200" b="1" dirty="0">
                <a:latin typeface="Calibri" panose="020F0502020204030204" pitchFamily="34" charset="0"/>
                <a:ea typeface="Calibri" panose="020F0502020204030204" pitchFamily="34" charset="0"/>
                <a:cs typeface="Calibri" panose="020F0502020204030204" pitchFamily="34" charset="0"/>
              </a:rPr>
              <a:t>of the jungle?</a:t>
            </a:r>
            <a:endParaRPr lang="en-GB"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8" name="Imagen 3">
            <a:extLst>
              <a:ext uri="{FF2B5EF4-FFF2-40B4-BE49-F238E27FC236}">
                <a16:creationId xmlns:a16="http://schemas.microsoft.com/office/drawing/2014/main" xmlns="" id="{68E44114-7388-4D64-A73D-0032D9477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942" y="3429000"/>
            <a:ext cx="3818116" cy="2476986"/>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111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3089"/>
            <a:ext cx="1755570" cy="398758"/>
          </a:xfrm>
          <a:prstGeom prst="rect">
            <a:avLst/>
          </a:prstGeom>
        </p:spPr>
      </p:pic>
      <p:sp>
        <p:nvSpPr>
          <p:cNvPr id="17" name="CasellaDiTesto 17"/>
          <p:cNvSpPr txBox="1"/>
          <p:nvPr/>
        </p:nvSpPr>
        <p:spPr>
          <a:xfrm>
            <a:off x="7255047" y="613999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6151"/>
            <a:ext cx="976864" cy="348582"/>
          </a:xfrm>
          <a:prstGeom prst="rect">
            <a:avLst/>
          </a:prstGeom>
        </p:spPr>
      </p:pic>
    </p:spTree>
    <p:extLst>
      <p:ext uri="{BB962C8B-B14F-4D97-AF65-F5344CB8AC3E}">
        <p14:creationId xmlns:p14="http://schemas.microsoft.com/office/powerpoint/2010/main" val="3660916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2571</Words>
  <Application>Microsoft Office PowerPoint</Application>
  <PresentationFormat>Widescreen</PresentationFormat>
  <Paragraphs>96</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28</cp:revision>
  <dcterms:created xsi:type="dcterms:W3CDTF">2020-06-03T14:30:57Z</dcterms:created>
  <dcterms:modified xsi:type="dcterms:W3CDTF">2022-06-14T08:55:29Z</dcterms:modified>
</cp:coreProperties>
</file>